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5" r:id="rId3"/>
    <p:sldMasterId id="214748368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5143500" cx="9144000"/>
  <p:notesSz cx="6858000" cy="9144000"/>
  <p:embeddedFontLst>
    <p:embeddedFont>
      <p:font typeface="Helvetica Neue"/>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boldItalic.fntdata"/><Relationship Id="rId83" Type="http://schemas.openxmlformats.org/officeDocument/2006/relationships/font" Target="fonts/HelveticaNeue-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font" Target="fonts/HelveticaNeue-bold.fntdata"/><Relationship Id="rId81"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2514538" TargetMode="External"/><Relationship Id="rId3" Type="http://schemas.openxmlformats.org/officeDocument/2006/relationships/hyperlink" Target="https://www.ncbi.nlm.nih.gov/pubmed/26250346"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240995"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158149"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4264721"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286166" TargetMode="External"/><Relationship Id="rId3" Type="http://schemas.openxmlformats.org/officeDocument/2006/relationships/hyperlink" Target="https://www.ncbi.nlm.nih.gov/pubmed/26137181"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286241"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6390274"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4793210"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7840297" TargetMode="External"/><Relationship Id="rId3" Type="http://schemas.openxmlformats.org/officeDocument/2006/relationships/hyperlink" Target="https://www.ncbi.nlm.nih.gov/pubmed/28432076"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210652" TargetMode="External"/><Relationship Id="rId3" Type="http://schemas.openxmlformats.org/officeDocument/2006/relationships/hyperlink" Target="https://www.ncbi.nlm.nih.gov/pubmed/28314091" TargetMode="External"/><Relationship Id="rId4" Type="http://schemas.openxmlformats.org/officeDocument/2006/relationships/hyperlink" Target="https://www.ncbi.nlm.nih.gov/pubmed/27660368" TargetMode="External"/><Relationship Id="rId5" Type="http://schemas.openxmlformats.org/officeDocument/2006/relationships/hyperlink" Target="https://www.ncbi.nlm.nih.gov/pubmed/25486299" TargetMode="External"/><Relationship Id="rId6" Type="http://schemas.openxmlformats.org/officeDocument/2006/relationships/hyperlink" Target="https://www.ncbi.nlm.nih.gov/pubmed/28138986"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4302782" TargetMode="External"/><Relationship Id="rId3" Type="http://schemas.openxmlformats.org/officeDocument/2006/relationships/hyperlink" Target="https://www.ncbi.nlm.nih.gov/pubmed/17403797" TargetMode="External"/><Relationship Id="rId4" Type="http://schemas.openxmlformats.org/officeDocument/2006/relationships/hyperlink" Target="https://www.ncbi.nlm.nih.gov/pubmed/27840056" TargetMode="External"/><Relationship Id="rId5" Type="http://schemas.openxmlformats.org/officeDocument/2006/relationships/hyperlink" Target="https://www.ncbi.nlm.nih.gov/pubmed/27251898" TargetMode="External"/><Relationship Id="rId6" Type="http://schemas.openxmlformats.org/officeDocument/2006/relationships/hyperlink" Target="https://www.ncbi.nlm.nih.gov/pubmed/25452612"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8285897" TargetMode="External"/><Relationship Id="rId3" Type="http://schemas.openxmlformats.org/officeDocument/2006/relationships/hyperlink" Target="https://www.ncbi.nlm.nih.gov/pubmed/27803223" TargetMode="External"/><Relationship Id="rId4" Type="http://schemas.openxmlformats.org/officeDocument/2006/relationships/hyperlink" Target="https://www.ncbi.nlm.nih.gov/pubmed/26713596"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5576086" TargetMode="External"/><Relationship Id="rId3" Type="http://schemas.openxmlformats.org/officeDocument/2006/relationships/hyperlink" Target="https://www.ncbi.nlm.nih.gov/pubmed/27428378"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18608388" TargetMode="External"/><Relationship Id="rId3" Type="http://schemas.openxmlformats.org/officeDocument/2006/relationships/hyperlink" Target="https://www.ncbi.nlm.nih.gov/pubmed/22124523" TargetMode="External"/><Relationship Id="rId4" Type="http://schemas.openxmlformats.org/officeDocument/2006/relationships/hyperlink" Target="https://www.ncbi.nlm.nih.gov/pubmed/28138986"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19124985" TargetMode="External"/><Relationship Id="rId3" Type="http://schemas.openxmlformats.org/officeDocument/2006/relationships/hyperlink" Target="https://www.ncbi.nlm.nih.gov/pubmed/27632850" TargetMode="External"/><Relationship Id="rId4" Type="http://schemas.openxmlformats.org/officeDocument/2006/relationships/hyperlink" Target="https://www.ncbi.nlm.nih.gov/pubmed/26347394" TargetMode="External"/><Relationship Id="rId5" Type="http://schemas.openxmlformats.org/officeDocument/2006/relationships/hyperlink" Target="https://www.ncbi.nlm.nih.gov/pubmed/26893309" TargetMode="External"/><Relationship Id="rId6" Type="http://schemas.openxmlformats.org/officeDocument/2006/relationships/hyperlink" Target="https://www.ncbi.nlm.nih.gov/pubmed/28298464"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1875518"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ichard-lebert-wvhz.squarespace.com/s/Fascial-entrapment-of-the-sural-nerve-and-its-clinical-relevance.pdf" TargetMode="External"/><Relationship Id="rId3" Type="http://schemas.openxmlformats.org/officeDocument/2006/relationships/hyperlink" Target="https://www.ncbi.nlm.nih.gov/pubmed/25538131" TargetMode="External"/><Relationship Id="rId4" Type="http://schemas.openxmlformats.org/officeDocument/2006/relationships/hyperlink" Target="https://www.ncbi.nlm.nih.gov/pubmed/11032224" TargetMode="External"/><Relationship Id="rId5" Type="http://schemas.openxmlformats.org/officeDocument/2006/relationships/hyperlink" Target="https://www.ncbi.nlm.nih.gov/pubmed/27497646"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7787441"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6637643"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91666"/>
              <a:buFont typeface="Arial"/>
              <a:buNone/>
            </a:pPr>
            <a:r>
              <a:t/>
            </a:r>
            <a:endParaRPr sz="1200">
              <a:solidFill>
                <a:schemeClr val="dk1"/>
              </a:solidFill>
              <a:latin typeface="Georgia"/>
              <a:ea typeface="Georgia"/>
              <a:cs typeface="Georgia"/>
              <a:sym typeface="Georgia"/>
            </a:endParaRPr>
          </a:p>
          <a:p>
            <a:pPr lvl="0" rtl="0">
              <a:spcBef>
                <a:spcPts val="600"/>
              </a:spcBef>
              <a:buClr>
                <a:schemeClr val="dk1"/>
              </a:buClr>
              <a:buSzPct val="91666"/>
              <a:buFont typeface="Arial"/>
              <a:buNone/>
            </a:pPr>
            <a:r>
              <a:t/>
            </a:r>
            <a:endParaRPr sz="1200">
              <a:solidFill>
                <a:schemeClr val="dk1"/>
              </a:solidFill>
              <a:latin typeface="Georgia"/>
              <a:ea typeface="Georgia"/>
              <a:cs typeface="Georgia"/>
              <a:sym typeface="Georgi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37500"/>
              <a:buFont typeface="Arial"/>
              <a:buNone/>
            </a:pPr>
            <a:r>
              <a:t/>
            </a:r>
            <a:endParaRPr sz="800">
              <a:solidFill>
                <a:schemeClr val="dk1"/>
              </a:solidFill>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sz="900">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72" name="Shape 3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t/>
            </a:r>
            <a:endParaRPr sz="900">
              <a:solidFill>
                <a:schemeClr val="dk1"/>
              </a:solidFill>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84" name="Shape 3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Beardsley, C., Škarabot, J. (2015). Effects of self-myofascial release: A systematic review. J Bodyw Mov Ther.</a:t>
            </a:r>
          </a:p>
          <a:p>
            <a:pPr lvl="0" marR="101600" rtl="0">
              <a:spcBef>
                <a:spcPts val="0"/>
              </a:spcBef>
              <a:buClr>
                <a:schemeClr val="dk1"/>
              </a:buClr>
              <a:buSzPct val="137500"/>
              <a:buFont typeface="Arial"/>
              <a:buNone/>
            </a:pPr>
            <a:r>
              <a:t/>
            </a:r>
            <a:endParaRPr sz="800">
              <a:solidFill>
                <a:schemeClr val="dk1"/>
              </a:solidFill>
              <a:latin typeface="Georgia"/>
              <a:ea typeface="Georgia"/>
              <a:cs typeface="Georgia"/>
              <a:sym typeface="Georgia"/>
            </a:endParaRPr>
          </a:p>
          <a:p>
            <a:pPr lvl="0" marR="101600" rtl="0">
              <a:spcBef>
                <a:spcPts val="0"/>
              </a:spcBef>
              <a:buClr>
                <a:schemeClr val="dk1"/>
              </a:buClr>
              <a:buSzPct val="137500"/>
              <a:buFont typeface="Arial"/>
              <a:buNone/>
            </a:pPr>
            <a:r>
              <a:rPr lang="en" sz="800">
                <a:solidFill>
                  <a:schemeClr val="dk1"/>
                </a:solidFill>
                <a:latin typeface="Georgia"/>
                <a:ea typeface="Georgia"/>
                <a:cs typeface="Georgia"/>
                <a:sym typeface="Georgia"/>
              </a:rPr>
              <a:t>Cheatham SW, Kolber MJ, Cain M, Lee M. THE EFFECTS OF SELF-MYOFASCIAL RELEASE  USING A FOAM ROLL OR ROLLER MASSAGER ON JOINT RANGE OF MOTION, MUSCLE RECOVERY, AND PERFORMANCE: A SYSTEMATIC REVIEW. Int J Sports Phys Ther. 2015</a:t>
            </a:r>
          </a:p>
          <a:p>
            <a:pPr lvl="0" marR="101600" rtl="0">
              <a:spcBef>
                <a:spcPts val="0"/>
              </a:spcBef>
              <a:buClr>
                <a:schemeClr val="dk1"/>
              </a:buClr>
              <a:buSzPct val="137500"/>
              <a:buFont typeface="Arial"/>
              <a:buNone/>
            </a:pPr>
            <a:r>
              <a:t/>
            </a:r>
            <a:endParaRPr sz="800">
              <a:solidFill>
                <a:schemeClr val="dk1"/>
              </a:solidFill>
              <a:latin typeface="Georgia"/>
              <a:ea typeface="Georgia"/>
              <a:cs typeface="Georgia"/>
              <a:sym typeface="Georgia"/>
            </a:endParaRPr>
          </a:p>
          <a:p>
            <a:pPr lvl="0" marR="101600" rtl="0">
              <a:spcBef>
                <a:spcPts val="0"/>
              </a:spcBef>
              <a:buClr>
                <a:schemeClr val="dk1"/>
              </a:buClr>
              <a:buSzPct val="137500"/>
              <a:buFont typeface="Arial"/>
              <a:buNone/>
            </a:pPr>
            <a:r>
              <a:rPr lang="en" sz="800">
                <a:solidFill>
                  <a:schemeClr val="dk1"/>
                </a:solidFill>
                <a:latin typeface="Georgia"/>
                <a:ea typeface="Georgia"/>
                <a:cs typeface="Georgia"/>
                <a:sym typeface="Georgia"/>
              </a:rPr>
              <a:t>Schroeder AN, Best TM. Is self myofascial release an effective preexercise and recovery strategy? A literature review. Curr Sports Med Rep. 2015</a:t>
            </a:r>
          </a:p>
          <a:p>
            <a:pPr lvl="0" marR="101600" rtl="0">
              <a:spcBef>
                <a:spcPts val="0"/>
              </a:spcBef>
              <a:buClr>
                <a:schemeClr val="dk1"/>
              </a:buClr>
              <a:buSzPct val="137500"/>
              <a:buFont typeface="Arial"/>
              <a:buNone/>
            </a:pPr>
            <a:r>
              <a:t/>
            </a:r>
            <a:endParaRPr sz="800">
              <a:solidFill>
                <a:schemeClr val="dk1"/>
              </a:solidFill>
              <a:latin typeface="Georgia"/>
              <a:ea typeface="Georgia"/>
              <a:cs typeface="Georgia"/>
              <a:sym typeface="Georgia"/>
            </a:endParaRPr>
          </a:p>
          <a:p>
            <a:pPr lvl="0" marR="101600" rtl="0">
              <a:spcBef>
                <a:spcPts val="0"/>
              </a:spcBef>
              <a:buClr>
                <a:schemeClr val="dk1"/>
              </a:buClr>
              <a:buSzPct val="137500"/>
              <a:buFont typeface="Arial"/>
              <a:buNone/>
            </a:pPr>
            <a:r>
              <a:rPr lang="en" sz="800">
                <a:solidFill>
                  <a:schemeClr val="dk1"/>
                </a:solidFill>
                <a:latin typeface="Georgia"/>
                <a:ea typeface="Georgia"/>
                <a:cs typeface="Georgia"/>
                <a:sym typeface="Georgia"/>
              </a:rPr>
              <a:t>Noakes TD. Fatigue is a Brain-Derived Emotion that Regulates the Exercise Behavior to Ensure the Protection of Whole Body Homeostasis. Front Physiol. 2012 Apr 11;3:82.</a:t>
            </a:r>
          </a:p>
          <a:p>
            <a:pPr lvl="0" marR="101600" rtl="0">
              <a:spcBef>
                <a:spcPts val="0"/>
              </a:spcBef>
              <a:buClr>
                <a:schemeClr val="dk1"/>
              </a:buClr>
              <a:buSzPct val="137500"/>
              <a:buFont typeface="Arial"/>
              <a:buNone/>
            </a:pPr>
            <a:r>
              <a:rPr lang="en" sz="800" u="sng">
                <a:solidFill>
                  <a:srgbClr val="1155CC"/>
                </a:solidFill>
                <a:latin typeface="Georgia"/>
                <a:ea typeface="Georgia"/>
                <a:cs typeface="Georgia"/>
                <a:sym typeface="Georgia"/>
                <a:hlinkClick r:id="rId2"/>
              </a:rPr>
              <a:t>https://www.ncbi.nlm.nih.gov/pubmed/22514538</a:t>
            </a:r>
          </a:p>
          <a:p>
            <a:pPr lvl="0" marR="101600" rtl="0">
              <a:spcBef>
                <a:spcPts val="0"/>
              </a:spcBef>
              <a:buClr>
                <a:schemeClr val="dk1"/>
              </a:buClr>
              <a:buSzPct val="137500"/>
              <a:buFont typeface="Arial"/>
              <a:buNone/>
            </a:pPr>
            <a:r>
              <a:t/>
            </a:r>
            <a:endParaRPr sz="800">
              <a:solidFill>
                <a:schemeClr val="dk1"/>
              </a:solidFill>
              <a:latin typeface="Georgia"/>
              <a:ea typeface="Georgia"/>
              <a:cs typeface="Georgia"/>
              <a:sym typeface="Georgia"/>
            </a:endParaRPr>
          </a:p>
          <a:p>
            <a:pPr lvl="0" marR="101600" rtl="0">
              <a:spcBef>
                <a:spcPts val="0"/>
              </a:spcBef>
              <a:buClr>
                <a:schemeClr val="dk1"/>
              </a:buClr>
              <a:buSzPct val="137500"/>
              <a:buFont typeface="Arial"/>
              <a:buNone/>
            </a:pPr>
            <a:r>
              <a:rPr lang="en" sz="800">
                <a:solidFill>
                  <a:schemeClr val="dk1"/>
                </a:solidFill>
                <a:latin typeface="Georgia"/>
                <a:ea typeface="Georgia"/>
                <a:cs typeface="Georgia"/>
                <a:sym typeface="Georgia"/>
              </a:rPr>
              <a:t>Morales-Alamo D, Losa-Reyna J, Torres-Peralta R, Martin-Rincon M, Perez-Valera M, Curtelin D, Ponce-González JG, Santana A, Calbet JA. What limits performance during whole-body incremental exercise to exhaustion in humans? J Physiol. 2015 Oct 15;593(20):4631-48.</a:t>
            </a:r>
          </a:p>
          <a:p>
            <a:pPr lvl="0" marR="101600" rtl="0">
              <a:spcBef>
                <a:spcPts val="0"/>
              </a:spcBef>
              <a:buClr>
                <a:schemeClr val="dk1"/>
              </a:buClr>
              <a:buSzPct val="137500"/>
              <a:buFont typeface="Arial"/>
              <a:buNone/>
            </a:pPr>
            <a:r>
              <a:rPr lang="en" sz="800" u="sng">
                <a:solidFill>
                  <a:srgbClr val="1155CC"/>
                </a:solidFill>
                <a:latin typeface="Georgia"/>
                <a:ea typeface="Georgia"/>
                <a:cs typeface="Georgia"/>
                <a:sym typeface="Georgia"/>
                <a:hlinkClick r:id="rId3"/>
              </a:rPr>
              <a:t>https://www.ncbi.nlm.nih.gov/pubmed/26250346</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89" name="Shape 3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Jafari, H., Courtois, I., Van den Bergh, O., Vlaeyen, J.W., Van Diest, I. (2017). Pain and respiration: a systematic review. Pain.</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https://www.ncbi.nlm.nih.gov/pubmed/28240995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395" name="Shape 3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Bijlard, E., Uiterwaal, L., ... Huygen, F.J. (2017). A Systematic Review on the Prevalence, Etiology, and Pathophysiology of Intrinsic Pain in Dermal Scar Tissue. Pain Physician.</a:t>
            </a:r>
          </a:p>
          <a:p>
            <a:pPr lvl="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https://www.ncbi.nlm.nih.gov/pubmed/28158149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22222"/>
              <a:buFont typeface="Arial"/>
              <a:buNone/>
            </a:pPr>
            <a:r>
              <a:rPr lang="en" sz="900">
                <a:solidFill>
                  <a:schemeClr val="dk1"/>
                </a:solidFill>
                <a:latin typeface="Georgia"/>
                <a:ea typeface="Georgia"/>
                <a:cs typeface="Georgia"/>
                <a:sym typeface="Georgia"/>
              </a:rPr>
              <a:t>LaPrade et al. (2007). The anatomy of the posterior aspect of the knee. An anatomic study. J Bone Joint Surg Am. </a:t>
            </a:r>
          </a:p>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t>Scott A, Backman LJ, Speed C. (2015). Tendinopathy: Update on Pathophysiology. J Orthop Sports Phys Ther.</a:t>
            </a:r>
          </a:p>
          <a:p>
            <a:pPr lvl="0">
              <a:spcBef>
                <a:spcPts val="0"/>
              </a:spcBef>
              <a:buNone/>
            </a:pPr>
            <a:r>
              <a:rPr lang="en"/>
              <a:t>https://www.ncbi.nlm.nih.gov/pubmed/26390273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lnSpc>
                <a:spcPct val="115000"/>
              </a:lnSpc>
              <a:spcBef>
                <a:spcPts val="0"/>
              </a:spcBef>
              <a:buClr>
                <a:schemeClr val="dk1"/>
              </a:buClr>
              <a:buSzPct val="110000"/>
              <a:buFont typeface="Arial"/>
              <a:buNone/>
            </a:pPr>
            <a:r>
              <a:t/>
            </a:r>
            <a:endParaRPr sz="1000">
              <a:solidFill>
                <a:schemeClr val="dk1"/>
              </a:solidFill>
              <a:latin typeface="Georgia"/>
              <a:ea typeface="Georgia"/>
              <a:cs typeface="Georgia"/>
              <a:sym typeface="Georg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10000"/>
              <a:buFont typeface="Arial"/>
              <a:buNone/>
            </a:pPr>
            <a:r>
              <a:rPr lang="en" sz="1000">
                <a:solidFill>
                  <a:schemeClr val="dk1"/>
                </a:solidFill>
                <a:latin typeface="Georgia"/>
                <a:ea typeface="Georgia"/>
                <a:cs typeface="Georgia"/>
                <a:sym typeface="Georgia"/>
              </a:rPr>
              <a:t>Fernández-de-las-Peñas C, Dommerholt J. (2014). Myofascial trigger points: peripheral or central phenomenon? Curr Rheumatol Rep.</a:t>
            </a:r>
          </a:p>
          <a:p>
            <a:pPr lvl="0" marR="101600" rtl="0">
              <a:spcBef>
                <a:spcPts val="0"/>
              </a:spcBef>
              <a:buClr>
                <a:schemeClr val="dk1"/>
              </a:buClr>
              <a:buSzPct val="110000"/>
              <a:buFont typeface="Arial"/>
              <a:buNone/>
            </a:pPr>
            <a:r>
              <a:rPr lang="en" sz="1000" u="sng">
                <a:solidFill>
                  <a:schemeClr val="hlink"/>
                </a:solidFill>
                <a:latin typeface="Georgia"/>
                <a:ea typeface="Georgia"/>
                <a:cs typeface="Georgia"/>
                <a:sym typeface="Georgia"/>
                <a:hlinkClick r:id="rId2"/>
              </a:rPr>
              <a:t>https://www.ncbi.nlm.nih.gov/pubmed/24264721</a:t>
            </a:r>
          </a:p>
          <a:p>
            <a:pPr lvl="0" marR="101600" rtl="0">
              <a:spcBef>
                <a:spcPts val="0"/>
              </a:spcBef>
              <a:buClr>
                <a:schemeClr val="dk1"/>
              </a:buClr>
              <a:buSzPct val="110000"/>
              <a:buFont typeface="Arial"/>
              <a:buNone/>
            </a:pPr>
            <a:r>
              <a:t/>
            </a:r>
            <a:endParaRPr sz="1000">
              <a:solidFill>
                <a:schemeClr val="dk1"/>
              </a:solidFill>
              <a:latin typeface="Georgia"/>
              <a:ea typeface="Georgia"/>
              <a:cs typeface="Georgia"/>
              <a:sym typeface="Georgia"/>
            </a:endParaRPr>
          </a:p>
          <a:p>
            <a:pPr lvl="0" marR="101600" rtl="0">
              <a:lnSpc>
                <a:spcPct val="115000"/>
              </a:lnSpc>
              <a:spcBef>
                <a:spcPts val="0"/>
              </a:spcBef>
              <a:buClr>
                <a:schemeClr val="dk1"/>
              </a:buClr>
              <a:buSzPct val="122222"/>
              <a:buFont typeface="Arial"/>
              <a:buNone/>
            </a:pPr>
            <a:r>
              <a:rPr lang="en" sz="900">
                <a:solidFill>
                  <a:schemeClr val="dk1"/>
                </a:solidFill>
                <a:latin typeface="Times New Roman"/>
                <a:ea typeface="Times New Roman"/>
                <a:cs typeface="Times New Roman"/>
                <a:sym typeface="Times New Roman"/>
              </a:rPr>
              <a:t>“The integrated TrP hypothesis postulates that in myofascial pain motor endplates release excessive acetylcholine, which is evidenced histopathologically by the presence of sarcomere shortening” *(Bron et al 2012)</a:t>
            </a:r>
          </a:p>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46" name="Shape 4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37500"/>
              <a:buFont typeface="Arial"/>
              <a:buNone/>
            </a:pPr>
            <a:r>
              <a:rPr lang="en" sz="800">
                <a:solidFill>
                  <a:schemeClr val="dk1"/>
                </a:solidFill>
                <a:latin typeface="Helvetica Neue"/>
                <a:ea typeface="Helvetica Neue"/>
                <a:cs typeface="Helvetica Neue"/>
                <a:sym typeface="Helvetica Neue"/>
              </a:rPr>
              <a:t>Kumar, B., Lenert, P. (2017). Joint Hypermobility Syndrome: Recognizing a Commonly Overlooked Cause of Chronic Pain.</a:t>
            </a:r>
          </a:p>
          <a:p>
            <a:pPr lvl="0" marR="101600" rtl="0">
              <a:spcBef>
                <a:spcPts val="0"/>
              </a:spcBef>
              <a:buNone/>
            </a:pPr>
            <a:r>
              <a:rPr lang="en" sz="800">
                <a:solidFill>
                  <a:srgbClr val="1155CC"/>
                </a:solidFill>
                <a:latin typeface="Helvetica Neue"/>
                <a:ea typeface="Helvetica Neue"/>
                <a:cs typeface="Helvetica Neue"/>
                <a:sym typeface="Helvetica Neue"/>
                <a:hlinkClick r:id="rId2"/>
              </a:rPr>
              <a:t>https://www.ncbi.nlm.nih.gov/pubmed/28286166</a:t>
            </a:r>
          </a:p>
          <a:p>
            <a:pPr lvl="0" marR="101600" rtl="0">
              <a:spcBef>
                <a:spcPts val="0"/>
              </a:spcBef>
              <a:buNone/>
            </a:pPr>
            <a:r>
              <a:t/>
            </a:r>
            <a:endParaRPr sz="800"/>
          </a:p>
          <a:p>
            <a:pPr lvl="0" marR="101600" rtl="0">
              <a:spcBef>
                <a:spcPts val="0"/>
              </a:spcBef>
              <a:buClr>
                <a:schemeClr val="dk1"/>
              </a:buClr>
              <a:buSzPct val="137500"/>
              <a:buFont typeface="Arial"/>
              <a:buNone/>
            </a:pPr>
            <a:r>
              <a:rPr lang="en" sz="800">
                <a:solidFill>
                  <a:srgbClr val="030303"/>
                </a:solidFill>
                <a:highlight>
                  <a:srgbClr val="FFFFFF"/>
                </a:highlight>
              </a:rPr>
              <a:t>Weber, A.E., Bedi, A., Tibor, L.M., Zaltz, I., Larson, C.M. (2015). </a:t>
            </a:r>
            <a:r>
              <a:rPr lang="en" sz="800">
                <a:solidFill>
                  <a:srgbClr val="0067B2"/>
                </a:solidFill>
                <a:highlight>
                  <a:srgbClr val="FFFFFF"/>
                </a:highlight>
                <a:hlinkClick r:id="rId3"/>
              </a:rPr>
              <a:t>The Hyperflexible Hip: Managing Hip Pain in the Dancer and Gymnast.</a:t>
            </a:r>
            <a:r>
              <a:rPr lang="en" sz="800">
                <a:solidFill>
                  <a:srgbClr val="030303"/>
                </a:solidFill>
                <a:highlight>
                  <a:srgbClr val="FFFFFF"/>
                </a:highlight>
              </a:rPr>
              <a:t> Sports Health.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1" name="Shape 471"/>
        <p:cNvGrpSpPr/>
        <p:nvPr/>
      </p:nvGrpSpPr>
      <p:grpSpPr>
        <a:xfrm>
          <a:off x="0" y="0"/>
          <a:ext cx="0" cy="0"/>
          <a:chOff x="0" y="0"/>
          <a:chExt cx="0" cy="0"/>
        </a:xfrm>
      </p:grpSpPr>
      <p:sp>
        <p:nvSpPr>
          <p:cNvPr id="472" name="Shape 47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73" name="Shape 4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8" name="Shape 478"/>
        <p:cNvGrpSpPr/>
        <p:nvPr/>
      </p:nvGrpSpPr>
      <p:grpSpPr>
        <a:xfrm>
          <a:off x="0" y="0"/>
          <a:ext cx="0" cy="0"/>
          <a:chOff x="0" y="0"/>
          <a:chExt cx="0" cy="0"/>
        </a:xfrm>
      </p:grpSpPr>
      <p:sp>
        <p:nvSpPr>
          <p:cNvPr id="479" name="Shape 4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80" name="Shape 4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Michiels, S., Van de Heyning, P., Truijen, S., Hallemans, A., De Hertogh, W. (2017). Prognostic indicators for decrease in tinnitus severity after cervical physical therapy in patients with cervicogenic somatic tinnitus. Musculoskelet Sci Pract.</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2"/>
              </a:rPr>
              <a:t>https://www.ncbi.nlm.nih.gov/pubmed/28286241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4" name="Shape 494"/>
        <p:cNvGrpSpPr/>
        <p:nvPr/>
      </p:nvGrpSpPr>
      <p:grpSpPr>
        <a:xfrm>
          <a:off x="0" y="0"/>
          <a:ext cx="0" cy="0"/>
          <a:chOff x="0" y="0"/>
          <a:chExt cx="0" cy="0"/>
        </a:xfrm>
      </p:grpSpPr>
      <p:sp>
        <p:nvSpPr>
          <p:cNvPr id="495" name="Shape 49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496" name="Shape 4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spcAft>
                <a:spcPts val="0"/>
              </a:spcAft>
              <a:buClr>
                <a:schemeClr val="dk1"/>
              </a:buClr>
              <a:buSzPct val="137500"/>
              <a:buFont typeface="Arial"/>
              <a:buNone/>
            </a:pPr>
            <a:r>
              <a:t/>
            </a:r>
            <a:endParaRPr sz="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02" name="Shape 5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7" name="Shape 507"/>
        <p:cNvGrpSpPr/>
        <p:nvPr/>
      </p:nvGrpSpPr>
      <p:grpSpPr>
        <a:xfrm>
          <a:off x="0" y="0"/>
          <a:ext cx="0" cy="0"/>
          <a:chOff x="0" y="0"/>
          <a:chExt cx="0" cy="0"/>
        </a:xfrm>
      </p:grpSpPr>
      <p:sp>
        <p:nvSpPr>
          <p:cNvPr id="508" name="Shape 50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09" name="Shape 5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Lewis, J., McCreesh, K., Roy, J.S., Ginn, K. (2015). Rotator Cuff Tendinopathy: Navigating the Diagnosis-Management Conundrum. J Orthop Sports Phys Ther. </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https://www.ncbi.nlm.nih.gov/pubmed/26390274</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1" name="Shape 521"/>
        <p:cNvGrpSpPr/>
        <p:nvPr/>
      </p:nvGrpSpPr>
      <p:grpSpPr>
        <a:xfrm>
          <a:off x="0" y="0"/>
          <a:ext cx="0" cy="0"/>
          <a:chOff x="0" y="0"/>
          <a:chExt cx="0" cy="0"/>
        </a:xfrm>
      </p:grpSpPr>
      <p:sp>
        <p:nvSpPr>
          <p:cNvPr id="522" name="Shape 52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23" name="Shape 5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8" name="Shape 528"/>
        <p:cNvGrpSpPr/>
        <p:nvPr/>
      </p:nvGrpSpPr>
      <p:grpSpPr>
        <a:xfrm>
          <a:off x="0" y="0"/>
          <a:ext cx="0" cy="0"/>
          <a:chOff x="0" y="0"/>
          <a:chExt cx="0" cy="0"/>
        </a:xfrm>
      </p:grpSpPr>
      <p:sp>
        <p:nvSpPr>
          <p:cNvPr id="529" name="Shape 52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30" name="Shape 5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36" name="Shape 5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10000"/>
              <a:buFont typeface="Arial"/>
              <a:buNone/>
            </a:pPr>
            <a:r>
              <a:rPr lang="en" sz="1000">
                <a:solidFill>
                  <a:schemeClr val="dk1"/>
                </a:solidFill>
                <a:latin typeface="Georgia"/>
                <a:ea typeface="Georgia"/>
                <a:cs typeface="Georgia"/>
                <a:sym typeface="Georgia"/>
              </a:rPr>
              <a:t>Bade et al.  (2017).  Effects of manual therapy and exercise targeting the hips in patients with low-back pain-A randomized controlled trial. J Eval Clin Pract. </a:t>
            </a:r>
          </a:p>
          <a:p>
            <a:pPr lvl="0" marR="101600" rtl="0">
              <a:spcBef>
                <a:spcPts val="0"/>
              </a:spcBef>
              <a:buClr>
                <a:schemeClr val="dk1"/>
              </a:buClr>
              <a:buSzPct val="110000"/>
              <a:buFont typeface="Arial"/>
              <a:buNone/>
            </a:pPr>
            <a:r>
              <a:rPr lang="en" sz="1000">
                <a:solidFill>
                  <a:schemeClr val="dk1"/>
                </a:solidFill>
                <a:latin typeface="Georgia"/>
                <a:ea typeface="Georgia"/>
                <a:cs typeface="Georgia"/>
                <a:sym typeface="Georgia"/>
              </a:rPr>
              <a:t>Cooper, N.A., Scavo, K.M., ... Sluka, K.A. (2016). Prevalence of gluteus medius weakness in people with chronic low back pain compared to healthy controls. Eur Spine J. </a:t>
            </a:r>
          </a:p>
          <a:p>
            <a:pPr lvl="0" marR="101600" rtl="0">
              <a:spcBef>
                <a:spcPts val="0"/>
              </a:spcBef>
              <a:buClr>
                <a:schemeClr val="dk1"/>
              </a:buClr>
              <a:buSzPct val="110000"/>
              <a:buFont typeface="Arial"/>
              <a:buNone/>
            </a:pPr>
            <a:r>
              <a:rPr lang="en" sz="1000">
                <a:solidFill>
                  <a:schemeClr val="dk1"/>
                </a:solidFill>
                <a:latin typeface="Georgia"/>
                <a:ea typeface="Georgia"/>
                <a:cs typeface="Georgia"/>
                <a:sym typeface="Georgia"/>
              </a:rPr>
              <a:t>Prather et al. (2017). Hip and Lumbar Spine Physical Examination Findings in People Presenting With Low Back Pain, With or Without Lower Extremity Pain. J Orthop Sports Phys Ther.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1" name="Shape 541"/>
        <p:cNvGrpSpPr/>
        <p:nvPr/>
      </p:nvGrpSpPr>
      <p:grpSpPr>
        <a:xfrm>
          <a:off x="0" y="0"/>
          <a:ext cx="0" cy="0"/>
          <a:chOff x="0" y="0"/>
          <a:chExt cx="0" cy="0"/>
        </a:xfrm>
      </p:grpSpPr>
      <p:sp>
        <p:nvSpPr>
          <p:cNvPr id="542" name="Shape 54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43" name="Shape 5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8" name="Shape 548"/>
        <p:cNvGrpSpPr/>
        <p:nvPr/>
      </p:nvGrpSpPr>
      <p:grpSpPr>
        <a:xfrm>
          <a:off x="0" y="0"/>
          <a:ext cx="0" cy="0"/>
          <a:chOff x="0" y="0"/>
          <a:chExt cx="0" cy="0"/>
        </a:xfrm>
      </p:grpSpPr>
      <p:sp>
        <p:nvSpPr>
          <p:cNvPr id="549" name="Shape 54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50" name="Shape 5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4" name="Shape 554"/>
        <p:cNvGrpSpPr/>
        <p:nvPr/>
      </p:nvGrpSpPr>
      <p:grpSpPr>
        <a:xfrm>
          <a:off x="0" y="0"/>
          <a:ext cx="0" cy="0"/>
          <a:chOff x="0" y="0"/>
          <a:chExt cx="0" cy="0"/>
        </a:xfrm>
      </p:grpSpPr>
      <p:sp>
        <p:nvSpPr>
          <p:cNvPr id="555" name="Shape 5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56" name="Shape 5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1" name="Shape 561"/>
        <p:cNvGrpSpPr/>
        <p:nvPr/>
      </p:nvGrpSpPr>
      <p:grpSpPr>
        <a:xfrm>
          <a:off x="0" y="0"/>
          <a:ext cx="0" cy="0"/>
          <a:chOff x="0" y="0"/>
          <a:chExt cx="0" cy="0"/>
        </a:xfrm>
      </p:grpSpPr>
      <p:sp>
        <p:nvSpPr>
          <p:cNvPr id="562" name="Shape 56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63" name="Shape 5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68750"/>
              <a:buFont typeface="Arial"/>
              <a:buNone/>
            </a:pPr>
            <a:r>
              <a:rPr lang="en" sz="1600">
                <a:solidFill>
                  <a:schemeClr val="dk1"/>
                </a:solidFill>
                <a:latin typeface="Georgia"/>
                <a:ea typeface="Georgia"/>
                <a:cs typeface="Georgia"/>
                <a:sym typeface="Georgia"/>
              </a:rPr>
              <a:t>(Clohisy et al. 2013 Nepple et al. 2015).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gn="l">
              <a:spcBef>
                <a:spcPts val="0"/>
              </a:spcBef>
              <a:buClr>
                <a:schemeClr val="dk1"/>
              </a:buClr>
              <a:buSzPct val="100000"/>
              <a:buFont typeface="Arial"/>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8" name="Shape 568"/>
        <p:cNvGrpSpPr/>
        <p:nvPr/>
      </p:nvGrpSpPr>
      <p:grpSpPr>
        <a:xfrm>
          <a:off x="0" y="0"/>
          <a:ext cx="0" cy="0"/>
          <a:chOff x="0" y="0"/>
          <a:chExt cx="0" cy="0"/>
        </a:xfrm>
      </p:grpSpPr>
      <p:sp>
        <p:nvSpPr>
          <p:cNvPr id="569" name="Shape 56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70" name="Shape 5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22222"/>
              <a:buFont typeface="Arial"/>
              <a:buNone/>
            </a:pPr>
            <a:r>
              <a:rPr lang="en" sz="900">
                <a:solidFill>
                  <a:schemeClr val="dk1"/>
                </a:solidFill>
              </a:rPr>
              <a:t>Ryan JM, Harris JD, Graham WC, Virk SS, Ellis TJ. Origin of the direct and reflected head of the rectus femoris: an anatomic study. Arthroscopy. 2014</a:t>
            </a:r>
            <a:br>
              <a:rPr lang="en" sz="900">
                <a:solidFill>
                  <a:schemeClr val="dk1"/>
                </a:solidFill>
              </a:rPr>
            </a:br>
            <a:r>
              <a:rPr lang="en" sz="900">
                <a:solidFill>
                  <a:schemeClr val="dk1"/>
                </a:solidFill>
              </a:rPr>
              <a:t>Jul;30(7):796-802.</a:t>
            </a:r>
          </a:p>
          <a:p>
            <a:pPr lvl="0">
              <a:spcBef>
                <a:spcPts val="0"/>
              </a:spcBef>
              <a:buClr>
                <a:schemeClr val="dk1"/>
              </a:buClr>
              <a:buSzPct val="122222"/>
              <a:buFont typeface="Arial"/>
              <a:buNone/>
            </a:pPr>
            <a:r>
              <a:rPr lang="en" sz="900" u="sng">
                <a:solidFill>
                  <a:schemeClr val="hlink"/>
                </a:solidFill>
                <a:hlinkClick r:id="rId2"/>
              </a:rPr>
              <a:t>https://www.ncbi.nlm.nih.gov/pubmed/24793210</a:t>
            </a:r>
          </a:p>
          <a:p>
            <a:pPr lvl="0">
              <a:spcBef>
                <a:spcPts val="0"/>
              </a:spcBef>
              <a:buClr>
                <a:schemeClr val="dk1"/>
              </a:buClr>
              <a:buSzPct val="122222"/>
              <a:buFont typeface="Arial"/>
              <a:buNone/>
            </a:pPr>
            <a:r>
              <a:t/>
            </a:r>
            <a:endParaRPr sz="900">
              <a:solidFill>
                <a:schemeClr val="dk1"/>
              </a:solidFill>
            </a:endParaRPr>
          </a:p>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80" name="Shape 5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Czuppon, S., Prather, H., Hunt, D. M., Steger-May, K., Bloom, N. J., Clohisy, J. C., . . . Harris-Hayes, M. (2017). Gender-Dependent Differences in Hip Range of Motion and Impingement Testing in Asymptomatic College Freshman Athletes. Pm&amp;r. </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https://www.ncbi.nlm.nih.gov/pubmed/27840297</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Tak, I., Engelaar, L., Gouttebarge, V., ... Weir, A. (2017). Is lower hip range of motion a risk factor for groin pain in athletes? A systematic review with clinical applications. Br J Sports Med. </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3"/>
              </a:rPr>
              <a:t>https://www.ncbi.nlm.nih.gov/pubmed/28432076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4" name="Shape 584"/>
        <p:cNvGrpSpPr/>
        <p:nvPr/>
      </p:nvGrpSpPr>
      <p:grpSpPr>
        <a:xfrm>
          <a:off x="0" y="0"/>
          <a:ext cx="0" cy="0"/>
          <a:chOff x="0" y="0"/>
          <a:chExt cx="0" cy="0"/>
        </a:xfrm>
      </p:grpSpPr>
      <p:sp>
        <p:nvSpPr>
          <p:cNvPr id="585" name="Shape 58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86" name="Shape 5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Sugiura Y, Sakuma K, Sakuraba K, Sato Y. (2017).  Prevention of Hamstring Injuries in Collegiate Sprinters. Orthop J Sports Med.</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2"/>
              </a:rPr>
              <a:t>https://www.ncbi.nlm.nih.gov/pubmed/28210652</a:t>
            </a:r>
          </a:p>
          <a:p>
            <a:pPr lvl="0" marR="101600" rtl="0">
              <a:spcBef>
                <a:spcPts val="0"/>
              </a:spcBef>
              <a:buClr>
                <a:schemeClr val="dk1"/>
              </a:buClr>
              <a:buSzPct val="122222"/>
              <a:buFont typeface="Arial"/>
              <a:buNone/>
            </a:pPr>
            <a:r>
              <a:t/>
            </a:r>
            <a:endParaRPr sz="900">
              <a:solidFill>
                <a:schemeClr val="dk1"/>
              </a:solidFill>
              <a:latin typeface="Georgia"/>
              <a:ea typeface="Georgia"/>
              <a:cs typeface="Georgia"/>
              <a:sym typeface="Georgia"/>
            </a:endParaRPr>
          </a:p>
          <a:p>
            <a:pPr lvl="0" marR="101600" rtl="0">
              <a:spcBef>
                <a:spcPts val="0"/>
              </a:spcBef>
              <a:buClr>
                <a:schemeClr val="dk1"/>
              </a:buClr>
              <a:buSzPct val="122222"/>
              <a:buFont typeface="Arial"/>
              <a:buNone/>
            </a:pPr>
            <a:r>
              <a:rPr lang="en" sz="900">
                <a:solidFill>
                  <a:schemeClr val="dk1"/>
                </a:solidFill>
                <a:latin typeface="Georgia"/>
                <a:ea typeface="Georgia"/>
                <a:cs typeface="Georgia"/>
                <a:sym typeface="Georgia"/>
              </a:rPr>
              <a:t>Alonso-Fernandez, D., Docampo-Blanco, P., Martinez-Fernandez, J. (2017). Changes in muscle architecture of Biceps Femoris induced by eccentric strength training with Nordic Hamstring Exercise. Scand J Med Sci Sports.</a:t>
            </a:r>
          </a:p>
          <a:p>
            <a:pPr lvl="0" marR="101600" rtl="0">
              <a:spcBef>
                <a:spcPts val="0"/>
              </a:spcBef>
              <a:buClr>
                <a:schemeClr val="dk1"/>
              </a:buClr>
              <a:buSzPct val="122222"/>
              <a:buFont typeface="Arial"/>
              <a:buNone/>
            </a:pPr>
            <a:r>
              <a:rPr lang="en" sz="900" u="sng">
                <a:solidFill>
                  <a:srgbClr val="1155CC"/>
                </a:solidFill>
                <a:latin typeface="Georgia"/>
                <a:ea typeface="Georgia"/>
                <a:cs typeface="Georgia"/>
                <a:sym typeface="Georgia"/>
                <a:hlinkClick r:id="rId3"/>
              </a:rPr>
              <a:t>https://www.ncbi.nlm.nih.gov/pubmed/28314091</a:t>
            </a:r>
          </a:p>
          <a:p>
            <a:pPr lvl="0" marR="101600" rtl="0">
              <a:spcBef>
                <a:spcPts val="0"/>
              </a:spcBef>
              <a:buClr>
                <a:schemeClr val="dk1"/>
              </a:buClr>
              <a:buSzPct val="122222"/>
              <a:buFont typeface="Arial"/>
              <a:buNone/>
            </a:pPr>
            <a:r>
              <a:t/>
            </a:r>
            <a:endParaRPr sz="900">
              <a:solidFill>
                <a:schemeClr val="dk1"/>
              </a:solidFill>
              <a:latin typeface="Georgia"/>
              <a:ea typeface="Georgia"/>
              <a:cs typeface="Georgia"/>
              <a:sym typeface="Georgia"/>
            </a:endParaRPr>
          </a:p>
          <a:p>
            <a:pPr lvl="0" marR="101600" rtl="0">
              <a:spcBef>
                <a:spcPts val="0"/>
              </a:spcBef>
              <a:buClr>
                <a:schemeClr val="dk1"/>
              </a:buClr>
              <a:buSzPct val="122222"/>
              <a:buFont typeface="Arial"/>
              <a:buNone/>
            </a:pPr>
            <a:r>
              <a:rPr lang="en" sz="900">
                <a:solidFill>
                  <a:schemeClr val="dk1"/>
                </a:solidFill>
                <a:latin typeface="Georgia"/>
                <a:ea typeface="Georgia"/>
                <a:cs typeface="Georgia"/>
                <a:sym typeface="Georgia"/>
              </a:rPr>
              <a:t>Bourne, M.N., Duhig, S.J., ...  Shield, A.J. (2017). Impact of the Nordic hamstring and hip extension exercises on hamstring architecture and morphology: implications for injury prevention. Br J Sports Med, 51(5):469-477.</a:t>
            </a:r>
          </a:p>
          <a:p>
            <a:pPr lvl="0" marR="101600" rtl="0">
              <a:spcBef>
                <a:spcPts val="0"/>
              </a:spcBef>
              <a:buClr>
                <a:schemeClr val="dk1"/>
              </a:buClr>
              <a:buSzPct val="122222"/>
              <a:buFont typeface="Arial"/>
              <a:buNone/>
            </a:pPr>
            <a:r>
              <a:rPr lang="en" sz="900" u="sng">
                <a:solidFill>
                  <a:srgbClr val="1155CC"/>
                </a:solidFill>
                <a:latin typeface="Georgia"/>
                <a:ea typeface="Georgia"/>
                <a:cs typeface="Georgia"/>
                <a:sym typeface="Georgia"/>
                <a:hlinkClick r:id="rId4"/>
              </a:rPr>
              <a:t>https://www.ncbi.nlm.nih.gov/pubmed/27660368</a:t>
            </a:r>
          </a:p>
          <a:p>
            <a:pPr lvl="0" marR="101600" rtl="0">
              <a:spcBef>
                <a:spcPts val="0"/>
              </a:spcBef>
              <a:buClr>
                <a:schemeClr val="dk1"/>
              </a:buClr>
              <a:buSzPct val="100000"/>
              <a:buFont typeface="Arial"/>
              <a:buNone/>
            </a:pPr>
            <a:r>
              <a:t/>
            </a:r>
            <a:endParaRPr>
              <a:solidFill>
                <a:schemeClr val="dk1"/>
              </a:solidFill>
              <a:latin typeface="Georgia"/>
              <a:ea typeface="Georgia"/>
              <a:cs typeface="Georgia"/>
              <a:sym typeface="Georgia"/>
            </a:endParaRPr>
          </a:p>
          <a:p>
            <a:pPr lvl="0" marR="101600" rtl="0">
              <a:spcBef>
                <a:spcPts val="0"/>
              </a:spcBef>
              <a:buClr>
                <a:schemeClr val="dk1"/>
              </a:buClr>
              <a:buSzPct val="122222"/>
              <a:buFont typeface="Arial"/>
              <a:buNone/>
            </a:pPr>
            <a:r>
              <a:rPr lang="en" sz="900">
                <a:solidFill>
                  <a:schemeClr val="dk1"/>
                </a:solidFill>
                <a:latin typeface="Georgia"/>
                <a:ea typeface="Georgia"/>
                <a:cs typeface="Georgia"/>
                <a:sym typeface="Georgia"/>
              </a:rPr>
              <a:t>Freitas, S.R., Mil-Homens, P. (2015).  Effect of 8-week high-intensity stretching training on biceps femoris architecture. J Strength Cond Res, 29(6):1737-40.</a:t>
            </a:r>
          </a:p>
          <a:p>
            <a:pPr lvl="0" marR="101600" rtl="0">
              <a:spcBef>
                <a:spcPts val="0"/>
              </a:spcBef>
              <a:buClr>
                <a:schemeClr val="dk1"/>
              </a:buClr>
              <a:buSzPct val="122222"/>
              <a:buFont typeface="Arial"/>
              <a:buNone/>
            </a:pPr>
            <a:r>
              <a:rPr lang="en" sz="900" u="sng">
                <a:solidFill>
                  <a:srgbClr val="1155CC"/>
                </a:solidFill>
                <a:latin typeface="Georgia"/>
                <a:ea typeface="Georgia"/>
                <a:cs typeface="Georgia"/>
                <a:sym typeface="Georgia"/>
                <a:hlinkClick r:id="rId5"/>
              </a:rPr>
              <a:t>https://www.ncbi.nlm.nih.gov/pubmed/25486299</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Simpson, C.L., Kim, B.D., Bourcet, M.R., Jones, G.R., Jakobi, J.M. (2017). Stretch training induces unequal adaptation in muscle fascicles and thickness in medial and lateral gastrocnemii. Scand J Med Sci Sports.</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6"/>
              </a:rPr>
              <a:t>https://www.ncbi.nlm.nih.gov/pubmed/28138986</a:t>
            </a:r>
          </a:p>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593" name="Shape 5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solidFill>
                  <a:srgbClr val="030303"/>
                </a:solidFill>
                <a:highlight>
                  <a:srgbClr val="FFFFFF"/>
                </a:highlight>
              </a:rPr>
              <a:t>Porr, J., Chrobak, K., Muir, B. </a:t>
            </a:r>
            <a:r>
              <a:rPr lang="en" sz="1200">
                <a:solidFill>
                  <a:srgbClr val="0067B2"/>
                </a:solidFill>
                <a:highlight>
                  <a:srgbClr val="FFFFFF"/>
                </a:highlight>
                <a:hlinkClick r:id="rId2"/>
              </a:rPr>
              <a:t>Entrapment of the saphenous nerve at the adductor canal affecting the infrapatellar branch - a report on two cases.</a:t>
            </a:r>
            <a:r>
              <a:rPr lang="en" sz="1200">
                <a:solidFill>
                  <a:srgbClr val="030303"/>
                </a:solidFill>
                <a:highlight>
                  <a:srgbClr val="FFFFFF"/>
                </a:highlight>
              </a:rPr>
              <a:t> J Can Chiropr Assoc.</a:t>
            </a:r>
          </a:p>
          <a:p>
            <a:pPr lvl="0">
              <a:spcBef>
                <a:spcPts val="0"/>
              </a:spcBef>
              <a:buNone/>
            </a:pPr>
            <a:r>
              <a:t/>
            </a:r>
            <a:endParaRPr sz="1200">
              <a:solidFill>
                <a:srgbClr val="030303"/>
              </a:solidFill>
              <a:highlight>
                <a:srgbClr val="FFFFFF"/>
              </a:highlight>
            </a:endParaRPr>
          </a:p>
          <a:p>
            <a:pPr lvl="0" marR="101600" rtl="0">
              <a:spcBef>
                <a:spcPts val="0"/>
              </a:spcBef>
              <a:buClr>
                <a:schemeClr val="dk1"/>
              </a:buClr>
              <a:buSzPct val="91666"/>
              <a:buFont typeface="Arial"/>
              <a:buNone/>
            </a:pPr>
            <a:r>
              <a:rPr lang="en" sz="1200">
                <a:solidFill>
                  <a:schemeClr val="dk1"/>
                </a:solidFill>
                <a:latin typeface="Georgia"/>
                <a:ea typeface="Georgia"/>
                <a:cs typeface="Georgia"/>
                <a:sym typeface="Georgia"/>
              </a:rPr>
              <a:t>Sugimoto et al. (2016). Critical components of neuromuscular training to reduce ACL injury risk in female athletesBritish Journal of Sports Medicine.</a:t>
            </a:r>
          </a:p>
          <a:p>
            <a:pPr lvl="0" rtl="0">
              <a:spcBef>
                <a:spcPts val="0"/>
              </a:spcBef>
              <a:buClr>
                <a:schemeClr val="dk1"/>
              </a:buClr>
              <a:buSzPct val="91666"/>
              <a:buFont typeface="Arial"/>
              <a:buNone/>
            </a:pPr>
            <a:r>
              <a:t/>
            </a:r>
            <a:endParaRPr sz="1200">
              <a:solidFill>
                <a:schemeClr val="dk1"/>
              </a:solidFill>
              <a:latin typeface="Georgia"/>
              <a:ea typeface="Georgia"/>
              <a:cs typeface="Georgia"/>
              <a:sym typeface="Georgia"/>
            </a:endParaRPr>
          </a:p>
          <a:p>
            <a:pPr lvl="0" marR="101600" rtl="0">
              <a:spcBef>
                <a:spcPts val="0"/>
              </a:spcBef>
              <a:buClr>
                <a:schemeClr val="dk1"/>
              </a:buClr>
              <a:buSzPct val="91666"/>
              <a:buFont typeface="Arial"/>
              <a:buNone/>
            </a:pPr>
            <a:r>
              <a:rPr lang="en" sz="1200">
                <a:solidFill>
                  <a:schemeClr val="dk1"/>
                </a:solidFill>
                <a:latin typeface="Georgia"/>
                <a:ea typeface="Georgia"/>
                <a:cs typeface="Georgia"/>
                <a:sym typeface="Georgia"/>
              </a:rPr>
              <a:t>VandenBerg et al. (2017). Restricted Hip Rotation Is Correlated With an Increased Risk for AnteriorCruciate Ligament Injury. Arthroscopy.</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LaPrade, R.F., Morgan, P.M., Wentorf, F.A., Johansen, S., Engebretsen, L. (2007). The anatomy of the posterior aspect of the knee. An anatomic study. J Bone Joint Surg Am, 89(4):758-64.</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3"/>
              </a:rPr>
              <a:t>https://www.ncbi.nlm.nih.gov/pubmed/17403797</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VandenBerg, C., Crawford, E.A., Sibilsky Enselman, E., Robbins, C.B., Wojtys, E.M., Bedi, A. (2017). Restricted Hip Rotation Is Correlated With an Increased Risk for Anterior Cruciate Ligament Injury. Arthroscopy.</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4"/>
              </a:rPr>
              <a:t>https://www.ncbi.nlm.nih.gov/pubmed/27840056</a:t>
            </a:r>
          </a:p>
          <a:p>
            <a:pPr lvl="0" marR="101600" rtl="0">
              <a:spcBef>
                <a:spcPts val="0"/>
              </a:spcBef>
              <a:buClr>
                <a:schemeClr val="dk1"/>
              </a:buClr>
              <a:buSzPct val="100000"/>
              <a:buFont typeface="Arial"/>
              <a:buNone/>
            </a:pPr>
            <a:r>
              <a:t/>
            </a:r>
            <a:endParaRPr>
              <a:solidFill>
                <a:schemeClr val="dk1"/>
              </a:solidFill>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Sugimoto, D., Myer, G. D., Foss, K. D., Pepin, M. J., Micheli, L. J., &amp; Hewett, T. E. (2016). Critical components of neuromuscular training to reduce ACL injury risk in female athletes: Meta-regression analysis. British Journal of Sports Medicine.</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5"/>
              </a:rPr>
              <a:t>https://www.ncbi.nlm.nih.gov/pubmed/27251898</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Sugimoto, D., Myer, G.D., Foss, K.D., Hewett, T.E. (2015). Specific exercise effects of preventive neuromuscular training intervention on anterior cruciate ligament injury risk reduction in young females: meta-analysis and subgroup analysis. Br J Sports Med, 49(5):282-9.</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6"/>
              </a:rPr>
              <a:t>https://www.ncbi.nlm.nih.gov/pubmed/25452612</a:t>
            </a:r>
          </a:p>
          <a:p>
            <a:pPr lvl="0">
              <a:spcBef>
                <a:spcPts val="0"/>
              </a:spcBef>
              <a:buNone/>
            </a:pPr>
            <a:r>
              <a:t/>
            </a:r>
            <a:endParaRPr sz="1200">
              <a:solidFill>
                <a:srgbClr val="030303"/>
              </a:solidFill>
              <a:highlight>
                <a:srgbClr val="FFFFFF"/>
              </a:high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2" name="Shape 602"/>
        <p:cNvGrpSpPr/>
        <p:nvPr/>
      </p:nvGrpSpPr>
      <p:grpSpPr>
        <a:xfrm>
          <a:off x="0" y="0"/>
          <a:ext cx="0" cy="0"/>
          <a:chOff x="0" y="0"/>
          <a:chExt cx="0" cy="0"/>
        </a:xfrm>
      </p:grpSpPr>
      <p:sp>
        <p:nvSpPr>
          <p:cNvPr id="603" name="Shape 60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04" name="Shape 6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Cheuy, V.A., Foran, J.R., Paxton, R.J., Bade, M.J., Zeni, J.A., Stevens-Lapsley, J.E. (2017). Arthrofibrosis Associated With Total Knee Arthroplasty. J Arthroplasty.</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2"/>
              </a:rPr>
              <a:t>https://www.ncbi.nlm.nih.gov/pubmed/28285897</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Kalson, N.S., Borthwick, L.A., Mann, D.A. ...Krenn, V. (2016). International consensus on the definition and classification of fibrosis of the knee joint. Bone Joint J, 98-B(11):1479-1488.</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3"/>
              </a:rPr>
              <a:t>https://www.ncbi.nlm.nih.gov/pubmed/27803223</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Chughtai, M., Mont, M.A., Cherian, C., Cherian, J.J., Elmallah, R.D., Naziri, Q., Harwin, S.F.,  Bhave, A. (2016). A Novel, Nonoperative Treatment Demonstrates Success for Stiff Total Knee Arthroplasty after Failure of Conventional Therapy. J Knee Surg, 29(3):188-93.</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4"/>
              </a:rPr>
              <a:t>https://www.ncbi.nlm.nih.gov/pubmed/26713596</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8" name="Shape 608"/>
        <p:cNvGrpSpPr/>
        <p:nvPr/>
      </p:nvGrpSpPr>
      <p:grpSpPr>
        <a:xfrm>
          <a:off x="0" y="0"/>
          <a:ext cx="0" cy="0"/>
          <a:chOff x="0" y="0"/>
          <a:chExt cx="0" cy="0"/>
        </a:xfrm>
      </p:grpSpPr>
      <p:sp>
        <p:nvSpPr>
          <p:cNvPr id="609" name="Shape 60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10" name="Shape 6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5" name="Shape 615"/>
        <p:cNvGrpSpPr/>
        <p:nvPr/>
      </p:nvGrpSpPr>
      <p:grpSpPr>
        <a:xfrm>
          <a:off x="0" y="0"/>
          <a:ext cx="0" cy="0"/>
          <a:chOff x="0" y="0"/>
          <a:chExt cx="0" cy="0"/>
        </a:xfrm>
      </p:grpSpPr>
      <p:sp>
        <p:nvSpPr>
          <p:cNvPr id="616" name="Shape 61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17" name="Shape 6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Huang, B.Y., Shih, Y.F., Chen, W.Y., Ma, H.L. (2015). Predictors for identifying patients with patellofemoral pain syndrome responding to femoral nerve mobilization. Arch Phys Med Rehabil, 96(5):920-7.</a:t>
            </a:r>
          </a:p>
          <a:p>
            <a:pPr lvl="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https://www.ncbi.nlm.nih.gov/pubmed/25576086</a:t>
            </a:r>
          </a:p>
          <a:p>
            <a:pPr lvl="0" rtl="0">
              <a:spcBef>
                <a:spcPts val="0"/>
              </a:spcBef>
              <a:buClr>
                <a:schemeClr val="dk1"/>
              </a:buClr>
              <a:buSzPct val="100000"/>
              <a:buFont typeface="Arial"/>
              <a:buNone/>
            </a:pPr>
            <a:r>
              <a:t/>
            </a:r>
            <a:endParaRPr/>
          </a:p>
          <a:p>
            <a:pPr lvl="0" rtl="0">
              <a:spcBef>
                <a:spcPts val="0"/>
              </a:spcBef>
              <a:buClr>
                <a:schemeClr val="dk1"/>
              </a:buClr>
              <a:buSzPct val="100000"/>
              <a:buFont typeface="Arial"/>
              <a:buNone/>
            </a:pPr>
            <a:r>
              <a:rPr lang="en"/>
              <a:t>Thomson C, Krouwel O, Kuisma R, Hebron C. The outcome of hip exercise in patellofemoral pain: A systematic review. Man Ther. 2016 Dec;26:1-30.</a:t>
            </a:r>
          </a:p>
          <a:p>
            <a:pPr lvl="0" rtl="0">
              <a:spcBef>
                <a:spcPts val="0"/>
              </a:spcBef>
              <a:buClr>
                <a:schemeClr val="dk1"/>
              </a:buClr>
              <a:buSzPct val="100000"/>
              <a:buFont typeface="Arial"/>
              <a:buNone/>
            </a:pPr>
            <a:r>
              <a:rPr lang="en" u="sng">
                <a:solidFill>
                  <a:schemeClr val="hlink"/>
                </a:solidFill>
                <a:hlinkClick r:id="rId3"/>
              </a:rPr>
              <a:t>https://www.ncbi.nlm.nih.gov/pubmed/27428378</a:t>
            </a:r>
          </a:p>
          <a:p>
            <a:pPr lvl="0" rtl="0">
              <a:spcBef>
                <a:spcPts val="0"/>
              </a:spcBef>
              <a:buClr>
                <a:schemeClr val="dk1"/>
              </a:buClr>
              <a:buSzPct val="100000"/>
              <a:buFont typeface="Arial"/>
              <a:buNone/>
            </a:pPr>
            <a:r>
              <a:t/>
            </a:r>
            <a:endParaRPr/>
          </a:p>
          <a:p>
            <a:pPr lvl="0" rtl="0">
              <a:spcBef>
                <a:spcPts val="0"/>
              </a:spcBef>
              <a:buClr>
                <a:schemeClr val="dk1"/>
              </a:buClr>
              <a:buSzPct val="1000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None/>
            </a:pPr>
            <a:r>
              <a:rPr lang="en" sz="1000">
                <a:solidFill>
                  <a:schemeClr val="dk1"/>
                </a:solidFill>
                <a:latin typeface="Georgia"/>
                <a:ea typeface="Georgia"/>
                <a:cs typeface="Georgia"/>
                <a:sym typeface="Georgia"/>
              </a:rPr>
              <a:t>Saeki J, Nakamura M, Nakao S, Fujita K, Yanase K, Ichihashi N. (2017). Muscle stiffness of posterior lower leg in runners with a history of medial tibial stress syndrome. Scand J Med Sci Sports.</a:t>
            </a:r>
          </a:p>
          <a:p>
            <a:pPr lvl="0" marR="101600" rtl="0">
              <a:spcBef>
                <a:spcPts val="0"/>
              </a:spcBef>
              <a:buNone/>
            </a:pPr>
            <a:r>
              <a:rPr lang="en" sz="1000">
                <a:solidFill>
                  <a:schemeClr val="dk1"/>
                </a:solidFill>
                <a:latin typeface="Georgia"/>
                <a:ea typeface="Georgia"/>
                <a:cs typeface="Georgia"/>
                <a:sym typeface="Georgia"/>
              </a:rPr>
              <a:t>https://www.ncbi.nlm.nih.gov/pubmed/28207961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8" name="Shape 628"/>
        <p:cNvGrpSpPr/>
        <p:nvPr/>
      </p:nvGrpSpPr>
      <p:grpSpPr>
        <a:xfrm>
          <a:off x="0" y="0"/>
          <a:ext cx="0" cy="0"/>
          <a:chOff x="0" y="0"/>
          <a:chExt cx="0" cy="0"/>
        </a:xfrm>
      </p:grpSpPr>
      <p:sp>
        <p:nvSpPr>
          <p:cNvPr id="629" name="Shape 62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30" name="Shape 6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None/>
            </a:pPr>
            <a:r>
              <a:rPr lang="en" sz="900">
                <a:solidFill>
                  <a:schemeClr val="dk1"/>
                </a:solidFill>
                <a:latin typeface="Helvetica Neue"/>
                <a:ea typeface="Helvetica Neue"/>
                <a:cs typeface="Helvetica Neue"/>
                <a:sym typeface="Helvetica Neue"/>
              </a:rPr>
              <a:t>Decrease in ankle mobility (Chimenti et al. 2016, Hamstra-Wright et al. 2015, Malliaras et al. 2006)</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Rompe, J.D., Furia, J.P., Maffulli, N. (2008). Mid-portion Achilles tendinopathy--current options for treatment. Disabil Rehabil, 30(20-22):1666-76.</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2"/>
              </a:rPr>
              <a:t>https://www.ncbi.nlm.nih.gov/pubmed/18608388</a:t>
            </a:r>
          </a:p>
          <a:p>
            <a:pPr lvl="0" marR="101600" rtl="0">
              <a:spcBef>
                <a:spcPts val="0"/>
              </a:spcBef>
              <a:buClr>
                <a:schemeClr val="dk1"/>
              </a:buClr>
              <a:buSzPct val="100000"/>
              <a:buFont typeface="Arial"/>
              <a:buNone/>
            </a:pPr>
            <a:r>
              <a:t/>
            </a:r>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Nakamura, M., Ikezoe, T., Takeno, Y., Ichihashi, N. (2012). Effects of a 4-week static stretch training program on passive stiffness of human gastrocnemius muscle-tendon unit in vivo. Eur J Appl Physiol, 112(7):2749-55.</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3"/>
              </a:rPr>
              <a:t>https://www.ncbi.nlm.nih.gov/pubmed/22124523</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Simpson, C.L., Kim, B.D., Bourcet, M.R., Jones, G.R., Jakobi, J.M. (2017). Stretch training induces unequal adaptation in muscle fascicles and thickness in medial and lateral gastrocnemii. Scand J Med Sci Sports.</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4"/>
              </a:rPr>
              <a:t>https://www.ncbi.nlm.nih.gov/pubmed/28138986</a:t>
            </a:r>
          </a:p>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5" name="Shape 635"/>
        <p:cNvGrpSpPr/>
        <p:nvPr/>
      </p:nvGrpSpPr>
      <p:grpSpPr>
        <a:xfrm>
          <a:off x="0" y="0"/>
          <a:ext cx="0" cy="0"/>
          <a:chOff x="0" y="0"/>
          <a:chExt cx="0" cy="0"/>
        </a:xfrm>
      </p:grpSpPr>
      <p:sp>
        <p:nvSpPr>
          <p:cNvPr id="636" name="Shape 63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37" name="Shape 6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10000"/>
              <a:buFont typeface="Arial"/>
              <a:buNone/>
            </a:pPr>
            <a:r>
              <a:rPr lang="en" sz="1000">
                <a:solidFill>
                  <a:schemeClr val="dk1"/>
                </a:solidFill>
                <a:latin typeface="Georgia"/>
                <a:ea typeface="Georgia"/>
                <a:cs typeface="Georgia"/>
                <a:sym typeface="Georgia"/>
              </a:rPr>
              <a:t>A 22% exercise-related improvement in ankle plantarflexion, along with increased AT stiffness and about 6% hypertrophy along the entire AT were identified after 14 weeks of strength training (Epro et al. 2017).</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Magnussen RA, Dunn WR, Thomson AB (2009) Nonoperative treatment of midportion achilles tendinopathy: a systematic review. Clin J Sport Med 19(1):54–64</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2"/>
              </a:rPr>
              <a:t>https://www.ncbi.nlm.nih.gov/pubmed/19124985</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Debenham, J.R., Gibson, W.I., Travers, M.J., Campbell, A.C., Allison, G.T. (2017). Modulation of Stretch-Shortening-Cycle Behavior With Eccentric Loading of Triceps Surae: A Possible Therapeutic Mechanism. J Sport Rehabil. </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3"/>
              </a:rPr>
              <a:t>https://www.ncbi.nlm.nih.gov/pubmed/27632850</a:t>
            </a:r>
          </a:p>
          <a:p>
            <a:pPr lvl="0" marR="101600" rtl="0">
              <a:spcBef>
                <a:spcPts val="0"/>
              </a:spcBef>
              <a:buClr>
                <a:schemeClr val="dk1"/>
              </a:buClr>
              <a:buSzPct val="122222"/>
              <a:buFont typeface="Arial"/>
              <a:buNone/>
            </a:pPr>
            <a:r>
              <a:t/>
            </a:r>
            <a:endParaRPr sz="900">
              <a:solidFill>
                <a:srgbClr val="030303"/>
              </a:solidFill>
            </a:endParaRPr>
          </a:p>
          <a:p>
            <a:pPr lvl="0" rtl="0">
              <a:spcBef>
                <a:spcPts val="0"/>
              </a:spcBef>
              <a:buClr>
                <a:schemeClr val="dk1"/>
              </a:buClr>
              <a:buSzPct val="122222"/>
              <a:buFont typeface="Arial"/>
              <a:buNone/>
            </a:pPr>
            <a:r>
              <a:rPr lang="en" sz="900">
                <a:solidFill>
                  <a:srgbClr val="030303"/>
                </a:solidFill>
              </a:rPr>
              <a:t>O'Neill, S., Watson, P.J., Barry, S. (2015). </a:t>
            </a:r>
            <a:r>
              <a:rPr lang="en" sz="900">
                <a:solidFill>
                  <a:srgbClr val="0067B2"/>
                </a:solidFill>
                <a:hlinkClick r:id="rId4"/>
              </a:rPr>
              <a:t>Why are eccentric exercises effective for achilles tendinopathy? </a:t>
            </a:r>
            <a:r>
              <a:rPr lang="en" sz="900">
                <a:solidFill>
                  <a:srgbClr val="030303"/>
                </a:solidFill>
              </a:rPr>
              <a:t>Int J Sports Phys Ther.</a:t>
            </a:r>
          </a:p>
          <a:p>
            <a:pPr lvl="0" rtl="0">
              <a:spcBef>
                <a:spcPts val="0"/>
              </a:spcBef>
              <a:buClr>
                <a:schemeClr val="dk1"/>
              </a:buClr>
              <a:buSzPct val="122222"/>
              <a:buFont typeface="Arial"/>
              <a:buNone/>
            </a:pPr>
            <a:r>
              <a:t/>
            </a:r>
            <a:endParaRPr sz="900">
              <a:solidFill>
                <a:srgbClr val="030303"/>
              </a:solidFill>
            </a:endParaRPr>
          </a:p>
          <a:p>
            <a:pPr lvl="0" rtl="0">
              <a:spcBef>
                <a:spcPts val="0"/>
              </a:spcBef>
              <a:buClr>
                <a:schemeClr val="dk1"/>
              </a:buClr>
              <a:buSzPct val="122222"/>
              <a:buFont typeface="Arial"/>
              <a:buNone/>
            </a:pPr>
            <a:r>
              <a:rPr lang="en" sz="900">
                <a:solidFill>
                  <a:srgbClr val="030303"/>
                </a:solidFill>
              </a:rPr>
              <a:t>McCormack, J.R., Underwood, F.B., Slaven, E.J., Cappaert, T.A. (2016). </a:t>
            </a:r>
            <a:r>
              <a:rPr lang="en" sz="900">
                <a:solidFill>
                  <a:srgbClr val="0067B2"/>
                </a:solidFill>
                <a:hlinkClick r:id="rId5"/>
              </a:rPr>
              <a:t> Eccentric Exercise Versus Eccentric Exercise and Soft Tissue Treatment (Astym) in the Management of Insertional Achilles Tendinopathy. </a:t>
            </a:r>
            <a:r>
              <a:rPr lang="en" sz="900">
                <a:solidFill>
                  <a:srgbClr val="030303"/>
                </a:solidFill>
              </a:rPr>
              <a:t>Sports Health.</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Epro, G., Mierau, A., ... Karamanidis, K. (2017). The Achilles tendon is mechanosensitive in older adults: adaptations following 14 weeks versus 1.5 years of cyclic strain exercise. J Exp Biol.</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6"/>
              </a:rPr>
              <a:t>https://www.ncbi.nlm.nih.gov/pubmed/28298464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2" name="Shape 642"/>
        <p:cNvGrpSpPr/>
        <p:nvPr/>
      </p:nvGrpSpPr>
      <p:grpSpPr>
        <a:xfrm>
          <a:off x="0" y="0"/>
          <a:ext cx="0" cy="0"/>
          <a:chOff x="0" y="0"/>
          <a:chExt cx="0" cy="0"/>
        </a:xfrm>
      </p:grpSpPr>
      <p:sp>
        <p:nvSpPr>
          <p:cNvPr id="643" name="Shape 64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44" name="Shape 6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22222"/>
              <a:buFont typeface="Arial"/>
              <a:buNone/>
            </a:pPr>
            <a:r>
              <a:rPr lang="en" sz="900">
                <a:solidFill>
                  <a:schemeClr val="dk1"/>
                </a:solidFill>
              </a:rPr>
              <a:t>K</a:t>
            </a:r>
            <a:r>
              <a:rPr lang="en" sz="800">
                <a:solidFill>
                  <a:schemeClr val="dk1"/>
                </a:solidFill>
              </a:rPr>
              <a:t>avlak, Y., Uygur, F. (2011). Effects of nerve mobilization exercise as an adjunct to the conservative treatment for patients with tarsal tunnel syndrome. J Manipulative Physiol Ther, 34(7):441-8.</a:t>
            </a:r>
          </a:p>
          <a:p>
            <a:pPr lvl="0" rtl="0">
              <a:spcBef>
                <a:spcPts val="0"/>
              </a:spcBef>
              <a:buClr>
                <a:schemeClr val="dk1"/>
              </a:buClr>
              <a:buSzPct val="137500"/>
              <a:buFont typeface="Arial"/>
              <a:buNone/>
            </a:pPr>
            <a:r>
              <a:rPr lang="en" sz="800" u="sng">
                <a:solidFill>
                  <a:schemeClr val="hlink"/>
                </a:solidFill>
                <a:hlinkClick r:id="rId2"/>
              </a:rPr>
              <a:t>https://www.ncbi.nlm.nih.gov/pubmed/21875518</a:t>
            </a:r>
          </a:p>
          <a:p>
            <a:pPr lvl="0" marR="101600" rtl="0">
              <a:spcBef>
                <a:spcPts val="0"/>
              </a:spcBef>
              <a:buClr>
                <a:schemeClr val="dk1"/>
              </a:buClr>
              <a:buSzPct val="137500"/>
              <a:buFont typeface="Arial"/>
              <a:buNone/>
            </a:pPr>
            <a:r>
              <a:t/>
            </a:r>
            <a:endParaRPr sz="800">
              <a:solidFill>
                <a:schemeClr val="dk1"/>
              </a:solidFill>
              <a:latin typeface="Georgia"/>
              <a:ea typeface="Georgia"/>
              <a:cs typeface="Georgia"/>
              <a:sym typeface="Georgi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8" name="Shape 648"/>
        <p:cNvGrpSpPr/>
        <p:nvPr/>
      </p:nvGrpSpPr>
      <p:grpSpPr>
        <a:xfrm>
          <a:off x="0" y="0"/>
          <a:ext cx="0" cy="0"/>
          <a:chOff x="0" y="0"/>
          <a:chExt cx="0" cy="0"/>
        </a:xfrm>
      </p:grpSpPr>
      <p:sp>
        <p:nvSpPr>
          <p:cNvPr id="649" name="Shape 64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50" name="Shape 6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91666"/>
              <a:buFont typeface="Arial"/>
              <a:buNone/>
            </a:pPr>
            <a:r>
              <a:rPr lang="en" sz="1200">
                <a:solidFill>
                  <a:srgbClr val="030303"/>
                </a:solidFill>
              </a:rPr>
              <a:t>Paraskevas, G., Natsis, K., Tzika, M., &amp; Ioannidis, O. (2014). </a:t>
            </a:r>
            <a:r>
              <a:rPr lang="en" sz="1200" u="sng">
                <a:solidFill>
                  <a:srgbClr val="0067B2"/>
                </a:solidFill>
                <a:hlinkClick r:id="rId2"/>
              </a:rPr>
              <a:t>Fascial entrapment of the sural nerve and its clinical relevance. </a:t>
            </a:r>
            <a:r>
              <a:rPr lang="en" sz="1200">
                <a:solidFill>
                  <a:srgbClr val="030303"/>
                </a:solidFill>
              </a:rPr>
              <a:t>Anatomy &amp; Cell Biology.</a:t>
            </a:r>
          </a:p>
          <a:p>
            <a:pPr lvl="0" marR="101600" rtl="0">
              <a:spcBef>
                <a:spcPts val="0"/>
              </a:spcBef>
              <a:buClr>
                <a:schemeClr val="dk1"/>
              </a:buClr>
              <a:buSzPct val="91666"/>
              <a:buFont typeface="Arial"/>
              <a:buNone/>
            </a:pPr>
            <a:r>
              <a:t/>
            </a:r>
            <a:endParaRPr sz="1200">
              <a:solidFill>
                <a:srgbClr val="030303"/>
              </a:solidFill>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Pomeroy, G., Wilton, J., Anthony, S. (2015). Entrapment neuropathy about the foot and ankle: an update. J Am Acad Orthop Surg. </a:t>
            </a:r>
          </a:p>
          <a:p>
            <a:pPr lvl="0" marR="101600" rtl="0">
              <a:spcBef>
                <a:spcPts val="0"/>
              </a:spcBef>
              <a:buClr>
                <a:schemeClr val="dk1"/>
              </a:buClr>
              <a:buSzPct val="122222"/>
              <a:buFont typeface="Arial"/>
              <a:buNone/>
            </a:pPr>
            <a:r>
              <a:rPr lang="en" sz="900" u="sng">
                <a:solidFill>
                  <a:srgbClr val="1155CC"/>
                </a:solidFill>
                <a:latin typeface="Helvetica Neue"/>
                <a:ea typeface="Helvetica Neue"/>
                <a:cs typeface="Helvetica Neue"/>
                <a:sym typeface="Helvetica Neue"/>
                <a:hlinkClick r:id="rId3"/>
              </a:rPr>
              <a:t>https://www.ncbi.nlm.nih.gov/pubmed/25538131</a:t>
            </a:r>
          </a:p>
          <a:p>
            <a:pPr lvl="0" marR="101600" rtl="0">
              <a:spcBef>
                <a:spcPts val="0"/>
              </a:spcBef>
              <a:buClr>
                <a:schemeClr val="dk1"/>
              </a:buClr>
              <a:buSzPct val="91666"/>
              <a:buFont typeface="Arial"/>
              <a:buNone/>
            </a:pPr>
            <a:r>
              <a:t/>
            </a:r>
            <a:endParaRPr sz="1200">
              <a:solidFill>
                <a:srgbClr val="030303"/>
              </a:solidFill>
            </a:endParaRPr>
          </a:p>
          <a:p>
            <a:pPr lvl="0" marR="101600" rtl="0">
              <a:spcBef>
                <a:spcPts val="0"/>
              </a:spcBef>
              <a:buClr>
                <a:schemeClr val="dk1"/>
              </a:buClr>
              <a:buSzPct val="100000"/>
              <a:buFont typeface="Arial"/>
              <a:buNone/>
            </a:pPr>
            <a:r>
              <a:t/>
            </a:r>
            <a:endParaRPr/>
          </a:p>
          <a:p>
            <a:pPr lvl="0" marR="101600" rtl="0">
              <a:spcBef>
                <a:spcPts val="0"/>
              </a:spcBef>
              <a:buClr>
                <a:schemeClr val="dk1"/>
              </a:buClr>
              <a:buSzPct val="100000"/>
              <a:buFont typeface="Arial"/>
              <a:buNone/>
            </a:pPr>
            <a:r>
              <a:t/>
            </a:r>
            <a:endParaRPr/>
          </a:p>
          <a:p>
            <a:pPr lvl="0" marR="101600" rtl="0">
              <a:spcBef>
                <a:spcPts val="0"/>
              </a:spcBef>
              <a:buClr>
                <a:schemeClr val="dk1"/>
              </a:buClr>
              <a:buSzPct val="100000"/>
              <a:buFont typeface="Arial"/>
              <a:buNone/>
            </a:pPr>
            <a:r>
              <a:rPr lang="en"/>
              <a:t>Fabre T, Montero C, Gaujard E, Gervais-Dellion F, Durandeau A. Chronic calf pain in athletes due to sural nerve entrapment. A report of 18 cases. Am J Sports Med. 2000</a:t>
            </a:r>
          </a:p>
          <a:p>
            <a:pPr lvl="0" marR="101600" rtl="0">
              <a:spcBef>
                <a:spcPts val="0"/>
              </a:spcBef>
              <a:buClr>
                <a:schemeClr val="dk1"/>
              </a:buClr>
              <a:buSzPct val="122222"/>
              <a:buFont typeface="Arial"/>
              <a:buNone/>
            </a:pPr>
            <a:r>
              <a:rPr lang="en" sz="900" u="sng">
                <a:solidFill>
                  <a:schemeClr val="hlink"/>
                </a:solidFill>
                <a:latin typeface="Helvetica Neue"/>
                <a:ea typeface="Helvetica Neue"/>
                <a:cs typeface="Helvetica Neue"/>
                <a:sym typeface="Helvetica Neue"/>
                <a:hlinkClick r:id="rId4"/>
              </a:rPr>
              <a:t>https://www.ncbi.nlm.nih.gov/pubmed/11032224</a:t>
            </a:r>
          </a:p>
          <a:p>
            <a:pPr lvl="0" marR="101600" rtl="0">
              <a:spcBef>
                <a:spcPts val="0"/>
              </a:spcBef>
              <a:buClr>
                <a:schemeClr val="dk1"/>
              </a:buClr>
              <a:buSzPct val="122222"/>
              <a:buFont typeface="Arial"/>
              <a:buNone/>
            </a:pPr>
            <a:r>
              <a:t/>
            </a:r>
            <a:endParaRPr sz="900">
              <a:solidFill>
                <a:schemeClr val="dk1"/>
              </a:solidFill>
              <a:latin typeface="Helvetica Neue"/>
              <a:ea typeface="Helvetica Neue"/>
              <a:cs typeface="Helvetica Neue"/>
              <a:sym typeface="Helvetica Neue"/>
            </a:endParaRPr>
          </a:p>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Begovic, H., Zhou, G., Schuster, S., &amp; Zheng, Y. (2016). The neuromotor effects of transverse friction massage. Manual Therapy.</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5"/>
              </a:rPr>
              <a:t>https://www.ncbi.nlm.nih.gov/pubmed/27497646</a:t>
            </a:r>
          </a:p>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4" name="Shape 654"/>
        <p:cNvGrpSpPr/>
        <p:nvPr/>
      </p:nvGrpSpPr>
      <p:grpSpPr>
        <a:xfrm>
          <a:off x="0" y="0"/>
          <a:ext cx="0" cy="0"/>
          <a:chOff x="0" y="0"/>
          <a:chExt cx="0" cy="0"/>
        </a:xfrm>
      </p:grpSpPr>
      <p:sp>
        <p:nvSpPr>
          <p:cNvPr id="655" name="Shape 6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56" name="Shape 6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61111"/>
              <a:buFont typeface="Arial"/>
              <a:buNone/>
            </a:pPr>
            <a:r>
              <a:rPr lang="en" sz="1800">
                <a:solidFill>
                  <a:schemeClr val="dk1"/>
                </a:solidFill>
                <a:latin typeface="Georgia"/>
                <a:ea typeface="Georgia"/>
                <a:cs typeface="Georgia"/>
                <a:sym typeface="Georgia"/>
              </a:rPr>
              <a:t>Useful for achilles tendon pain, functional hallux rigidus and plantar heel pain</a:t>
            </a:r>
          </a:p>
          <a:p>
            <a:pPr lvl="0">
              <a:spcBef>
                <a:spcPts val="0"/>
              </a:spcBef>
              <a:buNone/>
            </a:pPr>
            <a:r>
              <a:t/>
            </a:r>
            <a:endParaRPr/>
          </a:p>
          <a:p>
            <a:pPr lvl="0">
              <a:spcBef>
                <a:spcPts val="0"/>
              </a:spcBef>
              <a:buNone/>
            </a:pPr>
            <a:r>
              <a:rPr lang="en"/>
              <a:t>M</a:t>
            </a:r>
            <a:r>
              <a:rPr lang="en"/>
              <a:t>cKeon PO, Hertel J, Bramble D, Davis I. (2015) The foot core system: a new paradigm  for understanding intrinsic foot muscle function. Br J Sports Med.</a:t>
            </a:r>
          </a:p>
          <a:p>
            <a:pPr lvl="0" rtl="0">
              <a:spcBef>
                <a:spcPts val="0"/>
              </a:spcBef>
              <a:buNone/>
            </a:pPr>
            <a:r>
              <a:rPr lang="en"/>
              <a:t>https://www.ncbi.nlm.nih.gov/pubmed/24659509</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7" name="Shape 667"/>
        <p:cNvGrpSpPr/>
        <p:nvPr/>
      </p:nvGrpSpPr>
      <p:grpSpPr>
        <a:xfrm>
          <a:off x="0" y="0"/>
          <a:ext cx="0" cy="0"/>
          <a:chOff x="0" y="0"/>
          <a:chExt cx="0" cy="0"/>
        </a:xfrm>
      </p:grpSpPr>
      <p:sp>
        <p:nvSpPr>
          <p:cNvPr id="668" name="Shape 66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69" name="Shape 6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78571"/>
              <a:buFont typeface="Arial"/>
              <a:buNone/>
            </a:pPr>
            <a:r>
              <a:t/>
            </a:r>
            <a:endParaRPr sz="1400">
              <a:solidFill>
                <a:schemeClr val="dk1"/>
              </a:solidFill>
              <a:latin typeface="Georgia"/>
              <a:ea typeface="Georgia"/>
              <a:cs typeface="Georgia"/>
              <a:sym typeface="Georgia"/>
            </a:endParaRPr>
          </a:p>
          <a:p>
            <a:pPr lv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4" name="Shape 674"/>
        <p:cNvGrpSpPr/>
        <p:nvPr/>
      </p:nvGrpSpPr>
      <p:grpSpPr>
        <a:xfrm>
          <a:off x="0" y="0"/>
          <a:ext cx="0" cy="0"/>
          <a:chOff x="0" y="0"/>
          <a:chExt cx="0" cy="0"/>
        </a:xfrm>
      </p:grpSpPr>
      <p:sp>
        <p:nvSpPr>
          <p:cNvPr id="675" name="Shape 67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76" name="Shape 6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1" name="Shape 681"/>
        <p:cNvGrpSpPr/>
        <p:nvPr/>
      </p:nvGrpSpPr>
      <p:grpSpPr>
        <a:xfrm>
          <a:off x="0" y="0"/>
          <a:ext cx="0" cy="0"/>
          <a:chOff x="0" y="0"/>
          <a:chExt cx="0" cy="0"/>
        </a:xfrm>
      </p:grpSpPr>
      <p:sp>
        <p:nvSpPr>
          <p:cNvPr id="682" name="Shape 68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83" name="Shape 6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6" name="Shape 686"/>
        <p:cNvGrpSpPr/>
        <p:nvPr/>
      </p:nvGrpSpPr>
      <p:grpSpPr>
        <a:xfrm>
          <a:off x="0" y="0"/>
          <a:ext cx="0" cy="0"/>
          <a:chOff x="0" y="0"/>
          <a:chExt cx="0" cy="0"/>
        </a:xfrm>
      </p:grpSpPr>
      <p:sp>
        <p:nvSpPr>
          <p:cNvPr id="687" name="Shape 68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88" name="Shape 6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2" name="Shape 692"/>
        <p:cNvGrpSpPr/>
        <p:nvPr/>
      </p:nvGrpSpPr>
      <p:grpSpPr>
        <a:xfrm>
          <a:off x="0" y="0"/>
          <a:ext cx="0" cy="0"/>
          <a:chOff x="0" y="0"/>
          <a:chExt cx="0" cy="0"/>
        </a:xfrm>
      </p:grpSpPr>
      <p:sp>
        <p:nvSpPr>
          <p:cNvPr id="693" name="Shape 69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694" name="Shape 6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8" name="Shape 698"/>
        <p:cNvGrpSpPr/>
        <p:nvPr/>
      </p:nvGrpSpPr>
      <p:grpSpPr>
        <a:xfrm>
          <a:off x="0" y="0"/>
          <a:ext cx="0" cy="0"/>
          <a:chOff x="0" y="0"/>
          <a:chExt cx="0" cy="0"/>
        </a:xfrm>
      </p:grpSpPr>
      <p:sp>
        <p:nvSpPr>
          <p:cNvPr id="699" name="Shape 69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00" name="Shape 7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4" name="Shape 704"/>
        <p:cNvGrpSpPr/>
        <p:nvPr/>
      </p:nvGrpSpPr>
      <p:grpSpPr>
        <a:xfrm>
          <a:off x="0" y="0"/>
          <a:ext cx="0" cy="0"/>
          <a:chOff x="0" y="0"/>
          <a:chExt cx="0" cy="0"/>
        </a:xfrm>
      </p:grpSpPr>
      <p:sp>
        <p:nvSpPr>
          <p:cNvPr id="705" name="Shape 70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06" name="Shape 7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1" name="Shape 711"/>
        <p:cNvGrpSpPr/>
        <p:nvPr/>
      </p:nvGrpSpPr>
      <p:grpSpPr>
        <a:xfrm>
          <a:off x="0" y="0"/>
          <a:ext cx="0" cy="0"/>
          <a:chOff x="0" y="0"/>
          <a:chExt cx="0" cy="0"/>
        </a:xfrm>
      </p:grpSpPr>
      <p:sp>
        <p:nvSpPr>
          <p:cNvPr id="712" name="Shape 71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13" name="Shape 7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7" name="Shape 717"/>
        <p:cNvGrpSpPr/>
        <p:nvPr/>
      </p:nvGrpSpPr>
      <p:grpSpPr>
        <a:xfrm>
          <a:off x="0" y="0"/>
          <a:ext cx="0" cy="0"/>
          <a:chOff x="0" y="0"/>
          <a:chExt cx="0" cy="0"/>
        </a:xfrm>
      </p:grpSpPr>
      <p:sp>
        <p:nvSpPr>
          <p:cNvPr id="718" name="Shape 71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19" name="Shape 7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2" name="Shape 722"/>
        <p:cNvGrpSpPr/>
        <p:nvPr/>
      </p:nvGrpSpPr>
      <p:grpSpPr>
        <a:xfrm>
          <a:off x="0" y="0"/>
          <a:ext cx="0" cy="0"/>
          <a:chOff x="0" y="0"/>
          <a:chExt cx="0" cy="0"/>
        </a:xfrm>
      </p:grpSpPr>
      <p:sp>
        <p:nvSpPr>
          <p:cNvPr id="723" name="Shape 72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24" name="Shape 7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Cholok, D., Lee, E., Lisiecki, J., Agarwal, S., Loder, S., Ranganathan, K., Qureshi, A.T., Davis, T.A., Levi, B. (2017). Traumatic muscle fibrosis: From pathway to prevention. J Trauma Acute Care Surg.</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https://www.ncbi.nlm.nih.gov/pubmed/27787441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9" name="Shape 729"/>
        <p:cNvGrpSpPr/>
        <p:nvPr/>
      </p:nvGrpSpPr>
      <p:grpSpPr>
        <a:xfrm>
          <a:off x="0" y="0"/>
          <a:ext cx="0" cy="0"/>
          <a:chOff x="0" y="0"/>
          <a:chExt cx="0" cy="0"/>
        </a:xfrm>
      </p:grpSpPr>
      <p:sp>
        <p:nvSpPr>
          <p:cNvPr id="730" name="Shape 73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31" name="Shape 7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Helvetica Neue"/>
                <a:ea typeface="Helvetica Neue"/>
                <a:cs typeface="Helvetica Neue"/>
                <a:sym typeface="Helvetica Neue"/>
              </a:rPr>
              <a:t>Thompson, W. R., Scott, A., Loghmani, M. T., Ward, S. R., &amp; Warden, S. J. (2016). Understanding Mechanobiology: Physical Therapists as a Force in Mechanotherapy and Musculoskeletal Regenerative Rehabilitation. Physical Therapy. (Open Access)</a:t>
            </a:r>
          </a:p>
          <a:p>
            <a:pPr lvl="0" marR="101600" rtl="0">
              <a:spcBef>
                <a:spcPts val="0"/>
              </a:spcBef>
              <a:buClr>
                <a:schemeClr val="dk1"/>
              </a:buClr>
              <a:buSzPct val="122222"/>
              <a:buFont typeface="Arial"/>
              <a:buNone/>
            </a:pPr>
            <a:r>
              <a:rPr lang="en" sz="900">
                <a:solidFill>
                  <a:srgbClr val="1155CC"/>
                </a:solidFill>
                <a:latin typeface="Helvetica Neue"/>
                <a:ea typeface="Helvetica Neue"/>
                <a:cs typeface="Helvetica Neue"/>
                <a:sym typeface="Helvetica Neue"/>
                <a:hlinkClick r:id="rId2"/>
              </a:rPr>
              <a:t>https://www.ncbi.nlm.nih.gov/pubmed/26637643</a:t>
            </a:r>
          </a:p>
          <a:p>
            <a:pPr lv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6" name="Shape 736"/>
        <p:cNvGrpSpPr/>
        <p:nvPr/>
      </p:nvGrpSpPr>
      <p:grpSpPr>
        <a:xfrm>
          <a:off x="0" y="0"/>
          <a:ext cx="0" cy="0"/>
          <a:chOff x="0" y="0"/>
          <a:chExt cx="0" cy="0"/>
        </a:xfrm>
      </p:grpSpPr>
      <p:sp>
        <p:nvSpPr>
          <p:cNvPr id="737" name="Shape 73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738" name="Shape 7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marR="101600" rtl="0">
              <a:spcBef>
                <a:spcPts val="0"/>
              </a:spcBef>
              <a:buClr>
                <a:schemeClr val="dk1"/>
              </a:buClr>
              <a:buSzPct val="1000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flipH="1" rot="10800000">
            <a:off x="0" y="2984999"/>
            <a:ext cx="9144000" cy="2158500"/>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11" name="Shape 11"/>
          <p:cNvSpPr/>
          <p:nvPr/>
        </p:nvSpPr>
        <p:spPr>
          <a:xfrm>
            <a:off x="0" y="2393175"/>
            <a:ext cx="4617372"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12" name="Shape 12"/>
          <p:cNvSpPr/>
          <p:nvPr/>
        </p:nvSpPr>
        <p:spPr>
          <a:xfrm flipH="1" rot="10800000">
            <a:off x="0" y="2983958"/>
            <a:ext cx="4617372"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13" name="Shape 13"/>
          <p:cNvSpPr txBox="1"/>
          <p:nvPr>
            <p:ph type="ctrTitle"/>
          </p:nvPr>
        </p:nvSpPr>
        <p:spPr>
          <a:xfrm>
            <a:off x="685800" y="1746892"/>
            <a:ext cx="7772400" cy="1238099"/>
          </a:xfrm>
          <a:prstGeom prst="rect">
            <a:avLst/>
          </a:prstGeom>
        </p:spPr>
        <p:txBody>
          <a:bodyPr anchorCtr="0" anchor="b"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4" name="Shape 14"/>
          <p:cNvSpPr txBox="1"/>
          <p:nvPr>
            <p:ph idx="1" type="subTitle"/>
          </p:nvPr>
        </p:nvSpPr>
        <p:spPr>
          <a:xfrm>
            <a:off x="685800" y="3093357"/>
            <a:ext cx="7772400" cy="666600"/>
          </a:xfrm>
          <a:prstGeom prst="rect">
            <a:avLst/>
          </a:prstGeom>
        </p:spPr>
        <p:txBody>
          <a:bodyPr anchorCtr="0" anchor="t" bIns="91425" lIns="91425" rIns="91425" tIns="91425"/>
          <a:lstStyle>
            <a:lvl1pPr lvl="0" rtl="0" algn="ctr">
              <a:spcBef>
                <a:spcPts val="0"/>
              </a:spcBef>
              <a:buClr>
                <a:schemeClr val="dk2"/>
              </a:buClr>
              <a:buSzPct val="100000"/>
              <a:buNone/>
              <a:defRPr i="1" sz="2400">
                <a:solidFill>
                  <a:schemeClr val="dk2"/>
                </a:solidFill>
              </a:defRPr>
            </a:lvl1pPr>
            <a:lvl2pPr lvl="1" rtl="0" algn="ctr">
              <a:spcBef>
                <a:spcPts val="0"/>
              </a:spcBef>
              <a:buClr>
                <a:schemeClr val="dk2"/>
              </a:buClr>
              <a:buNone/>
              <a:defRPr i="1">
                <a:solidFill>
                  <a:schemeClr val="dk2"/>
                </a:solidFill>
              </a:defRPr>
            </a:lvl2pPr>
            <a:lvl3pPr lvl="2" rtl="0" algn="ctr">
              <a:spcBef>
                <a:spcPts val="0"/>
              </a:spcBef>
              <a:buClr>
                <a:schemeClr val="dk2"/>
              </a:buClr>
              <a:buNone/>
              <a:defRPr i="1">
                <a:solidFill>
                  <a:schemeClr val="dk2"/>
                </a:solidFill>
              </a:defRPr>
            </a:lvl3pPr>
            <a:lvl4pPr lvl="3" rtl="0" algn="ctr">
              <a:spcBef>
                <a:spcPts val="0"/>
              </a:spcBef>
              <a:buClr>
                <a:schemeClr val="dk2"/>
              </a:buClr>
              <a:buSzPct val="100000"/>
              <a:buNone/>
              <a:defRPr i="1" sz="2400">
                <a:solidFill>
                  <a:schemeClr val="dk2"/>
                </a:solidFill>
              </a:defRPr>
            </a:lvl4pPr>
            <a:lvl5pPr lvl="4" rtl="0" algn="ctr">
              <a:spcBef>
                <a:spcPts val="0"/>
              </a:spcBef>
              <a:buClr>
                <a:schemeClr val="dk2"/>
              </a:buClr>
              <a:buSzPct val="100000"/>
              <a:buNone/>
              <a:defRPr i="1" sz="2400">
                <a:solidFill>
                  <a:schemeClr val="dk2"/>
                </a:solidFill>
              </a:defRPr>
            </a:lvl5pPr>
            <a:lvl6pPr lvl="5" rtl="0" algn="ctr">
              <a:spcBef>
                <a:spcPts val="0"/>
              </a:spcBef>
              <a:buClr>
                <a:schemeClr val="dk2"/>
              </a:buClr>
              <a:buSzPct val="100000"/>
              <a:buNone/>
              <a:defRPr i="1" sz="2400">
                <a:solidFill>
                  <a:schemeClr val="dk2"/>
                </a:solidFill>
              </a:defRPr>
            </a:lvl6pPr>
            <a:lvl7pPr lvl="6" rtl="0" algn="ctr">
              <a:spcBef>
                <a:spcPts val="0"/>
              </a:spcBef>
              <a:buClr>
                <a:schemeClr val="dk2"/>
              </a:buClr>
              <a:buSzPct val="100000"/>
              <a:buNone/>
              <a:defRPr i="1" sz="2400">
                <a:solidFill>
                  <a:schemeClr val="dk2"/>
                </a:solidFill>
              </a:defRPr>
            </a:lvl7pPr>
            <a:lvl8pPr lvl="7" rtl="0" algn="ctr">
              <a:spcBef>
                <a:spcPts val="0"/>
              </a:spcBef>
              <a:buClr>
                <a:schemeClr val="dk2"/>
              </a:buClr>
              <a:buSzPct val="100000"/>
              <a:buNone/>
              <a:defRPr i="1" sz="2400">
                <a:solidFill>
                  <a:schemeClr val="dk2"/>
                </a:solidFill>
              </a:defRPr>
            </a:lvl8pPr>
            <a:lvl9pPr lvl="8" rtl="0" algn="ctr">
              <a:spcBef>
                <a:spcPts val="0"/>
              </a:spcBef>
              <a:buClr>
                <a:schemeClr val="dk2"/>
              </a:buClr>
              <a:buSzPct val="100000"/>
              <a:buNone/>
              <a:defRPr i="1" sz="2400">
                <a:solidFill>
                  <a:schemeClr val="dk2"/>
                </a:solidFill>
              </a:defRPr>
            </a:lvl9pPr>
          </a:lstStyle>
          <a:p/>
        </p:txBody>
      </p:sp>
      <p:sp>
        <p:nvSpPr>
          <p:cNvPr id="15" name="Shape 15"/>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8">
    <p:bg>
      <p:bgPr>
        <a:solidFill>
          <a:srgbClr val="FFFFFF"/>
        </a:solidFill>
      </p:bgPr>
    </p:bg>
    <p:spTree>
      <p:nvGrpSpPr>
        <p:cNvPr id="63" name="Shape 63"/>
        <p:cNvGrpSpPr/>
        <p:nvPr/>
      </p:nvGrpSpPr>
      <p:grpSpPr>
        <a:xfrm>
          <a:off x="0" y="0"/>
          <a:ext cx="0" cy="0"/>
          <a:chOff x="0" y="0"/>
          <a:chExt cx="0" cy="0"/>
        </a:xfrm>
      </p:grpSpPr>
      <p:sp>
        <p:nvSpPr>
          <p:cNvPr id="64" name="Shape 64"/>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65" name="Shape 65"/>
          <p:cNvSpPr/>
          <p:nvPr/>
        </p:nvSpPr>
        <p:spPr>
          <a:xfrm>
            <a:off x="0" y="0"/>
            <a:ext cx="4572000" cy="5143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6" name="Shape 66"/>
          <p:cNvSpPr txBox="1"/>
          <p:nvPr>
            <p:ph type="title"/>
          </p:nvPr>
        </p:nvSpPr>
        <p:spPr>
          <a:xfrm>
            <a:off x="4852825" y="233150"/>
            <a:ext cx="4016400" cy="1181400"/>
          </a:xfrm>
          <a:prstGeom prst="rect">
            <a:avLst/>
          </a:prstGeom>
          <a:noFill/>
        </p:spPr>
        <p:txBody>
          <a:bodyPr anchorCtr="0" anchor="b" bIns="91425" lIns="91425" rIns="91425" tIns="91425"/>
          <a:lstStyle>
            <a:lvl1pPr lvl="0" algn="l">
              <a:lnSpc>
                <a:spcPct val="100000"/>
              </a:lnSpc>
              <a:spcBef>
                <a:spcPts val="0"/>
              </a:spcBef>
              <a:spcAft>
                <a:spcPts val="0"/>
              </a:spcAft>
              <a:buClr>
                <a:schemeClr val="dk1"/>
              </a:buClr>
              <a:buSzPct val="100000"/>
              <a:buNone/>
              <a:defRPr b="1" sz="3000">
                <a:solidFill>
                  <a:schemeClr val="dk1"/>
                </a:solidFill>
              </a:defRPr>
            </a:lvl1pPr>
            <a:lvl2pPr lvl="1" algn="l">
              <a:lnSpc>
                <a:spcPct val="100000"/>
              </a:lnSpc>
              <a:spcBef>
                <a:spcPts val="0"/>
              </a:spcBef>
              <a:spcAft>
                <a:spcPts val="0"/>
              </a:spcAft>
              <a:buClr>
                <a:schemeClr val="dk1"/>
              </a:buClr>
              <a:buSzPct val="100000"/>
              <a:buNone/>
              <a:defRPr b="1" sz="3000">
                <a:solidFill>
                  <a:schemeClr val="dk1"/>
                </a:solidFill>
              </a:defRPr>
            </a:lvl2pPr>
            <a:lvl3pPr lvl="2" algn="l">
              <a:lnSpc>
                <a:spcPct val="100000"/>
              </a:lnSpc>
              <a:spcBef>
                <a:spcPts val="0"/>
              </a:spcBef>
              <a:spcAft>
                <a:spcPts val="0"/>
              </a:spcAft>
              <a:buClr>
                <a:schemeClr val="dk1"/>
              </a:buClr>
              <a:buSzPct val="100000"/>
              <a:buNone/>
              <a:defRPr b="1" sz="3000">
                <a:solidFill>
                  <a:schemeClr val="dk1"/>
                </a:solidFill>
              </a:defRPr>
            </a:lvl3pPr>
            <a:lvl4pPr lvl="3" algn="l">
              <a:lnSpc>
                <a:spcPct val="100000"/>
              </a:lnSpc>
              <a:spcBef>
                <a:spcPts val="0"/>
              </a:spcBef>
              <a:spcAft>
                <a:spcPts val="0"/>
              </a:spcAft>
              <a:buClr>
                <a:schemeClr val="dk1"/>
              </a:buClr>
              <a:buSzPct val="100000"/>
              <a:buNone/>
              <a:defRPr b="1" sz="3000">
                <a:solidFill>
                  <a:schemeClr val="dk1"/>
                </a:solidFill>
              </a:defRPr>
            </a:lvl4pPr>
            <a:lvl5pPr lvl="4" algn="l">
              <a:lnSpc>
                <a:spcPct val="100000"/>
              </a:lnSpc>
              <a:spcBef>
                <a:spcPts val="0"/>
              </a:spcBef>
              <a:spcAft>
                <a:spcPts val="0"/>
              </a:spcAft>
              <a:buClr>
                <a:schemeClr val="dk1"/>
              </a:buClr>
              <a:buSzPct val="100000"/>
              <a:buNone/>
              <a:defRPr b="1" sz="3000">
                <a:solidFill>
                  <a:schemeClr val="dk1"/>
                </a:solidFill>
              </a:defRPr>
            </a:lvl5pPr>
            <a:lvl6pPr lvl="5" algn="l">
              <a:lnSpc>
                <a:spcPct val="100000"/>
              </a:lnSpc>
              <a:spcBef>
                <a:spcPts val="0"/>
              </a:spcBef>
              <a:spcAft>
                <a:spcPts val="0"/>
              </a:spcAft>
              <a:buClr>
                <a:schemeClr val="dk1"/>
              </a:buClr>
              <a:buSzPct val="100000"/>
              <a:buNone/>
              <a:defRPr b="1" sz="3000">
                <a:solidFill>
                  <a:schemeClr val="dk1"/>
                </a:solidFill>
              </a:defRPr>
            </a:lvl6pPr>
            <a:lvl7pPr lvl="6" algn="l">
              <a:lnSpc>
                <a:spcPct val="100000"/>
              </a:lnSpc>
              <a:spcBef>
                <a:spcPts val="0"/>
              </a:spcBef>
              <a:spcAft>
                <a:spcPts val="0"/>
              </a:spcAft>
              <a:buClr>
                <a:schemeClr val="dk1"/>
              </a:buClr>
              <a:buSzPct val="100000"/>
              <a:buNone/>
              <a:defRPr b="1" sz="3000">
                <a:solidFill>
                  <a:schemeClr val="dk1"/>
                </a:solidFill>
              </a:defRPr>
            </a:lvl7pPr>
            <a:lvl8pPr lvl="7" algn="l">
              <a:lnSpc>
                <a:spcPct val="100000"/>
              </a:lnSpc>
              <a:spcBef>
                <a:spcPts val="0"/>
              </a:spcBef>
              <a:spcAft>
                <a:spcPts val="0"/>
              </a:spcAft>
              <a:buClr>
                <a:schemeClr val="dk1"/>
              </a:buClr>
              <a:buSzPct val="100000"/>
              <a:buNone/>
              <a:defRPr b="1" sz="3000">
                <a:solidFill>
                  <a:schemeClr val="dk1"/>
                </a:solidFill>
              </a:defRPr>
            </a:lvl8pPr>
            <a:lvl9pPr lvl="8" algn="l">
              <a:lnSpc>
                <a:spcPct val="100000"/>
              </a:lnSpc>
              <a:spcBef>
                <a:spcPts val="0"/>
              </a:spcBef>
              <a:spcAft>
                <a:spcPts val="0"/>
              </a:spcAft>
              <a:buClr>
                <a:schemeClr val="dk1"/>
              </a:buClr>
              <a:buSzPct val="100000"/>
              <a:buNone/>
              <a:defRPr b="1" sz="3000">
                <a:solidFill>
                  <a:schemeClr val="dk1"/>
                </a:solidFill>
              </a:defRPr>
            </a:lvl9pPr>
          </a:lstStyle>
          <a:p/>
        </p:txBody>
      </p:sp>
      <p:sp>
        <p:nvSpPr>
          <p:cNvPr id="67" name="Shape 67"/>
          <p:cNvSpPr txBox="1"/>
          <p:nvPr>
            <p:ph idx="1" type="body"/>
          </p:nvPr>
        </p:nvSpPr>
        <p:spPr>
          <a:xfrm>
            <a:off x="4852900" y="1672726"/>
            <a:ext cx="4016400" cy="2990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68" name="Shape 68"/>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0">
    <p:bg>
      <p:bgPr>
        <a:solidFill>
          <a:srgbClr val="FFFFFF"/>
        </a:solidFill>
      </p:bgPr>
    </p:bg>
    <p:spTree>
      <p:nvGrpSpPr>
        <p:cNvPr id="69" name="Shape 69"/>
        <p:cNvGrpSpPr/>
        <p:nvPr/>
      </p:nvGrpSpPr>
      <p:grpSpPr>
        <a:xfrm>
          <a:off x="0" y="0"/>
          <a:ext cx="0" cy="0"/>
          <a:chOff x="0" y="0"/>
          <a:chExt cx="0" cy="0"/>
        </a:xfrm>
      </p:grpSpPr>
      <p:sp>
        <p:nvSpPr>
          <p:cNvPr id="70" name="Shape 70"/>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1" name="Shape 71"/>
          <p:cNvSpPr/>
          <p:nvPr/>
        </p:nvSpPr>
        <p:spPr>
          <a:xfrm>
            <a:off x="0" y="0"/>
            <a:ext cx="3512700" cy="5143500"/>
          </a:xfrm>
          <a:prstGeom prst="rect">
            <a:avLst/>
          </a:prstGeom>
          <a:solidFill>
            <a:srgbClr val="000000"/>
          </a:solidFill>
          <a:ln>
            <a:noFill/>
          </a:ln>
        </p:spPr>
        <p:txBody>
          <a:bodyPr anchorCtr="0" anchor="ctr" bIns="91425" lIns="91425" rIns="91425" tIns="91425">
            <a:noAutofit/>
          </a:bodyPr>
          <a:lstStyle/>
          <a:p>
            <a:pPr lvl="0">
              <a:spcBef>
                <a:spcPts val="0"/>
              </a:spcBef>
              <a:buNone/>
            </a:pPr>
            <a:r>
              <a:t/>
            </a:r>
            <a:endParaRPr/>
          </a:p>
        </p:txBody>
      </p:sp>
      <p:sp>
        <p:nvSpPr>
          <p:cNvPr id="72" name="Shape 72"/>
          <p:cNvSpPr txBox="1"/>
          <p:nvPr>
            <p:ph type="title"/>
          </p:nvPr>
        </p:nvSpPr>
        <p:spPr>
          <a:xfrm>
            <a:off x="311700" y="307825"/>
            <a:ext cx="2631900" cy="4316700"/>
          </a:xfrm>
          <a:prstGeom prst="rect">
            <a:avLst/>
          </a:prstGeom>
          <a:noFill/>
        </p:spPr>
        <p:txBody>
          <a:bodyPr anchorCtr="0" anchor="t" bIns="91425" lIns="91425" rIns="91425" tIns="91425"/>
          <a:lstStyle>
            <a:lvl1pPr lvl="0" algn="l">
              <a:lnSpc>
                <a:spcPct val="100000"/>
              </a:lnSpc>
              <a:spcBef>
                <a:spcPts val="0"/>
              </a:spcBef>
              <a:spcAft>
                <a:spcPts val="0"/>
              </a:spcAft>
              <a:buClr>
                <a:srgbClr val="FFFFFF"/>
              </a:buClr>
              <a:buSzPct val="100000"/>
              <a:buNone/>
              <a:defRPr sz="3000">
                <a:solidFill>
                  <a:srgbClr val="FFFFFF"/>
                </a:solidFill>
              </a:defRPr>
            </a:lvl1pPr>
            <a:lvl2pPr lvl="1" algn="l">
              <a:lnSpc>
                <a:spcPct val="100000"/>
              </a:lnSpc>
              <a:spcBef>
                <a:spcPts val="0"/>
              </a:spcBef>
              <a:spcAft>
                <a:spcPts val="0"/>
              </a:spcAft>
              <a:buClr>
                <a:srgbClr val="FFFFFF"/>
              </a:buClr>
              <a:buSzPct val="100000"/>
              <a:buNone/>
              <a:defRPr sz="3000">
                <a:solidFill>
                  <a:srgbClr val="FFFFFF"/>
                </a:solidFill>
              </a:defRPr>
            </a:lvl2pPr>
            <a:lvl3pPr lvl="2" algn="l">
              <a:lnSpc>
                <a:spcPct val="100000"/>
              </a:lnSpc>
              <a:spcBef>
                <a:spcPts val="0"/>
              </a:spcBef>
              <a:spcAft>
                <a:spcPts val="0"/>
              </a:spcAft>
              <a:buClr>
                <a:srgbClr val="FFFFFF"/>
              </a:buClr>
              <a:buSzPct val="100000"/>
              <a:buNone/>
              <a:defRPr sz="3000">
                <a:solidFill>
                  <a:srgbClr val="FFFFFF"/>
                </a:solidFill>
              </a:defRPr>
            </a:lvl3pPr>
            <a:lvl4pPr lvl="3" algn="l">
              <a:lnSpc>
                <a:spcPct val="100000"/>
              </a:lnSpc>
              <a:spcBef>
                <a:spcPts val="0"/>
              </a:spcBef>
              <a:spcAft>
                <a:spcPts val="0"/>
              </a:spcAft>
              <a:buClr>
                <a:srgbClr val="FFFFFF"/>
              </a:buClr>
              <a:buSzPct val="100000"/>
              <a:buNone/>
              <a:defRPr sz="3000">
                <a:solidFill>
                  <a:srgbClr val="FFFFFF"/>
                </a:solidFill>
              </a:defRPr>
            </a:lvl4pPr>
            <a:lvl5pPr lvl="4" algn="l">
              <a:lnSpc>
                <a:spcPct val="100000"/>
              </a:lnSpc>
              <a:spcBef>
                <a:spcPts val="0"/>
              </a:spcBef>
              <a:spcAft>
                <a:spcPts val="0"/>
              </a:spcAft>
              <a:buClr>
                <a:srgbClr val="FFFFFF"/>
              </a:buClr>
              <a:buSzPct val="100000"/>
              <a:buNone/>
              <a:defRPr sz="3000">
                <a:solidFill>
                  <a:srgbClr val="FFFFFF"/>
                </a:solidFill>
              </a:defRPr>
            </a:lvl5pPr>
            <a:lvl6pPr lvl="5" algn="l">
              <a:lnSpc>
                <a:spcPct val="100000"/>
              </a:lnSpc>
              <a:spcBef>
                <a:spcPts val="0"/>
              </a:spcBef>
              <a:spcAft>
                <a:spcPts val="0"/>
              </a:spcAft>
              <a:buClr>
                <a:srgbClr val="FFFFFF"/>
              </a:buClr>
              <a:buSzPct val="100000"/>
              <a:buNone/>
              <a:defRPr sz="3000">
                <a:solidFill>
                  <a:srgbClr val="FFFFFF"/>
                </a:solidFill>
              </a:defRPr>
            </a:lvl6pPr>
            <a:lvl7pPr lvl="6" algn="l">
              <a:lnSpc>
                <a:spcPct val="100000"/>
              </a:lnSpc>
              <a:spcBef>
                <a:spcPts val="0"/>
              </a:spcBef>
              <a:spcAft>
                <a:spcPts val="0"/>
              </a:spcAft>
              <a:buClr>
                <a:srgbClr val="FFFFFF"/>
              </a:buClr>
              <a:buSzPct val="100000"/>
              <a:buNone/>
              <a:defRPr sz="3000">
                <a:solidFill>
                  <a:srgbClr val="FFFFFF"/>
                </a:solidFill>
              </a:defRPr>
            </a:lvl7pPr>
            <a:lvl8pPr lvl="7" algn="l">
              <a:lnSpc>
                <a:spcPct val="100000"/>
              </a:lnSpc>
              <a:spcBef>
                <a:spcPts val="0"/>
              </a:spcBef>
              <a:spcAft>
                <a:spcPts val="0"/>
              </a:spcAft>
              <a:buClr>
                <a:srgbClr val="FFFFFF"/>
              </a:buClr>
              <a:buSzPct val="100000"/>
              <a:buNone/>
              <a:defRPr sz="3000">
                <a:solidFill>
                  <a:srgbClr val="FFFFFF"/>
                </a:solidFill>
              </a:defRPr>
            </a:lvl8pPr>
            <a:lvl9pPr lvl="8" algn="l">
              <a:lnSpc>
                <a:spcPct val="100000"/>
              </a:lnSpc>
              <a:spcBef>
                <a:spcPts val="0"/>
              </a:spcBef>
              <a:spcAft>
                <a:spcPts val="0"/>
              </a:spcAft>
              <a:buClr>
                <a:srgbClr val="FFFFFF"/>
              </a:buClr>
              <a:buSzPct val="100000"/>
              <a:buNone/>
              <a:defRPr sz="3000">
                <a:solidFill>
                  <a:srgbClr val="FFFFFF"/>
                </a:solidFill>
              </a:defRPr>
            </a:lvl9pPr>
          </a:lstStyle>
          <a:p/>
        </p:txBody>
      </p:sp>
      <p:sp>
        <p:nvSpPr>
          <p:cNvPr id="73" name="Shape 73"/>
          <p:cNvSpPr txBox="1"/>
          <p:nvPr>
            <p:ph idx="1" type="body"/>
          </p:nvPr>
        </p:nvSpPr>
        <p:spPr>
          <a:xfrm>
            <a:off x="4011825" y="364950"/>
            <a:ext cx="4850400" cy="42597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8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74" name="Shape 74"/>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3">
    <p:bg>
      <p:bgPr>
        <a:solidFill>
          <a:srgbClr val="FFFFFF"/>
        </a:solidFill>
      </p:bgPr>
    </p:bg>
    <p:spTree>
      <p:nvGrpSpPr>
        <p:cNvPr id="75" name="Shape 75"/>
        <p:cNvGrpSpPr/>
        <p:nvPr/>
      </p:nvGrpSpPr>
      <p:grpSpPr>
        <a:xfrm>
          <a:off x="0" y="0"/>
          <a:ext cx="0" cy="0"/>
          <a:chOff x="0" y="0"/>
          <a:chExt cx="0" cy="0"/>
        </a:xfrm>
      </p:grpSpPr>
      <p:sp>
        <p:nvSpPr>
          <p:cNvPr id="76" name="Shape 76"/>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7" name="Shape 77"/>
          <p:cNvSpPr/>
          <p:nvPr/>
        </p:nvSpPr>
        <p:spPr>
          <a:xfrm>
            <a:off x="4574400" y="0"/>
            <a:ext cx="4569600" cy="5143500"/>
          </a:xfrm>
          <a:prstGeom prst="rect">
            <a:avLst/>
          </a:prstGeom>
          <a:solidFill>
            <a:srgbClr val="EEEEEE"/>
          </a:solidFill>
          <a:ln>
            <a:noFill/>
          </a:ln>
        </p:spPr>
        <p:txBody>
          <a:bodyPr anchorCtr="0" anchor="ctr" bIns="91425" lIns="91425" rIns="91425" tIns="91425">
            <a:noAutofit/>
          </a:bodyPr>
          <a:lstStyle/>
          <a:p>
            <a:pPr lvl="0">
              <a:spcBef>
                <a:spcPts val="0"/>
              </a:spcBef>
              <a:buNone/>
            </a:pPr>
            <a:r>
              <a:t/>
            </a:r>
            <a:endParaRPr/>
          </a:p>
        </p:txBody>
      </p:sp>
      <p:sp>
        <p:nvSpPr>
          <p:cNvPr id="78" name="Shape 78"/>
          <p:cNvSpPr/>
          <p:nvPr/>
        </p:nvSpPr>
        <p:spPr>
          <a:xfrm>
            <a:off x="4844699" y="1040700"/>
            <a:ext cx="4031700" cy="3062100"/>
          </a:xfrm>
          <a:prstGeom prst="rect">
            <a:avLst/>
          </a:prstGeom>
          <a:solidFill>
            <a:schemeClr val="dk1"/>
          </a:solidFill>
          <a:ln cap="flat" cmpd="sng" w="9525">
            <a:solidFill>
              <a:srgbClr val="BDBDBD"/>
            </a:solidFill>
            <a:prstDash val="solid"/>
            <a:miter/>
            <a:headEnd len="med" w="med" type="none"/>
            <a:tailEnd len="med" w="med" type="none"/>
          </a:ln>
          <a:effectLst>
            <a:outerShdw blurRad="50799" rotWithShape="0" algn="t" dir="5400000" dist="38100">
              <a:srgbClr val="000000">
                <a:alpha val="29800"/>
              </a:srgbClr>
            </a:outerShdw>
          </a:effectLst>
        </p:spPr>
        <p:txBody>
          <a:bodyPr anchorCtr="0" anchor="ctr" bIns="45700" lIns="91425" rIns="91425" tIns="45700">
            <a:noAutofit/>
          </a:bodyPr>
          <a:lstStyle/>
          <a:p>
            <a:pPr lvl="0">
              <a:spcBef>
                <a:spcPts val="0"/>
              </a:spcBef>
              <a:buNone/>
            </a:pPr>
            <a:r>
              <a:t/>
            </a:r>
            <a:endParaRPr/>
          </a:p>
        </p:txBody>
      </p:sp>
      <p:sp>
        <p:nvSpPr>
          <p:cNvPr id="79" name="Shape 79"/>
          <p:cNvSpPr txBox="1"/>
          <p:nvPr>
            <p:ph type="title"/>
          </p:nvPr>
        </p:nvSpPr>
        <p:spPr>
          <a:xfrm>
            <a:off x="291875" y="406900"/>
            <a:ext cx="3978000" cy="1388700"/>
          </a:xfrm>
          <a:prstGeom prst="rect">
            <a:avLst/>
          </a:prstGeom>
          <a:noFill/>
        </p:spPr>
        <p:txBody>
          <a:bodyPr anchorCtr="0" anchor="b" bIns="91425" lIns="91425" rIns="91425" tIns="91425"/>
          <a:lstStyle>
            <a:lvl1pPr lvl="0" algn="l">
              <a:lnSpc>
                <a:spcPct val="100000"/>
              </a:lnSpc>
              <a:spcBef>
                <a:spcPts val="0"/>
              </a:spcBef>
              <a:spcAft>
                <a:spcPts val="0"/>
              </a:spcAft>
              <a:buClr>
                <a:schemeClr val="dk1"/>
              </a:buClr>
              <a:buSzPct val="100000"/>
              <a:buNone/>
              <a:defRPr b="1" sz="3000">
                <a:solidFill>
                  <a:schemeClr val="dk1"/>
                </a:solidFill>
              </a:defRPr>
            </a:lvl1pPr>
            <a:lvl2pPr lvl="1" algn="l">
              <a:lnSpc>
                <a:spcPct val="100000"/>
              </a:lnSpc>
              <a:spcBef>
                <a:spcPts val="0"/>
              </a:spcBef>
              <a:spcAft>
                <a:spcPts val="0"/>
              </a:spcAft>
              <a:buClr>
                <a:schemeClr val="dk1"/>
              </a:buClr>
              <a:buSzPct val="100000"/>
              <a:buNone/>
              <a:defRPr b="1" sz="3000">
                <a:solidFill>
                  <a:schemeClr val="dk1"/>
                </a:solidFill>
              </a:defRPr>
            </a:lvl2pPr>
            <a:lvl3pPr lvl="2" algn="l">
              <a:lnSpc>
                <a:spcPct val="100000"/>
              </a:lnSpc>
              <a:spcBef>
                <a:spcPts val="0"/>
              </a:spcBef>
              <a:spcAft>
                <a:spcPts val="0"/>
              </a:spcAft>
              <a:buClr>
                <a:schemeClr val="dk1"/>
              </a:buClr>
              <a:buSzPct val="100000"/>
              <a:buNone/>
              <a:defRPr b="1" sz="3000">
                <a:solidFill>
                  <a:schemeClr val="dk1"/>
                </a:solidFill>
              </a:defRPr>
            </a:lvl3pPr>
            <a:lvl4pPr lvl="3" algn="l">
              <a:lnSpc>
                <a:spcPct val="100000"/>
              </a:lnSpc>
              <a:spcBef>
                <a:spcPts val="0"/>
              </a:spcBef>
              <a:spcAft>
                <a:spcPts val="0"/>
              </a:spcAft>
              <a:buClr>
                <a:schemeClr val="dk1"/>
              </a:buClr>
              <a:buSzPct val="100000"/>
              <a:buNone/>
              <a:defRPr b="1" sz="3000">
                <a:solidFill>
                  <a:schemeClr val="dk1"/>
                </a:solidFill>
              </a:defRPr>
            </a:lvl4pPr>
            <a:lvl5pPr lvl="4" algn="l">
              <a:lnSpc>
                <a:spcPct val="100000"/>
              </a:lnSpc>
              <a:spcBef>
                <a:spcPts val="0"/>
              </a:spcBef>
              <a:spcAft>
                <a:spcPts val="0"/>
              </a:spcAft>
              <a:buClr>
                <a:schemeClr val="dk1"/>
              </a:buClr>
              <a:buSzPct val="100000"/>
              <a:buNone/>
              <a:defRPr b="1" sz="3000">
                <a:solidFill>
                  <a:schemeClr val="dk1"/>
                </a:solidFill>
              </a:defRPr>
            </a:lvl5pPr>
            <a:lvl6pPr lvl="5" algn="l">
              <a:lnSpc>
                <a:spcPct val="100000"/>
              </a:lnSpc>
              <a:spcBef>
                <a:spcPts val="0"/>
              </a:spcBef>
              <a:spcAft>
                <a:spcPts val="0"/>
              </a:spcAft>
              <a:buClr>
                <a:schemeClr val="dk1"/>
              </a:buClr>
              <a:buSzPct val="100000"/>
              <a:buNone/>
              <a:defRPr b="1" sz="3000">
                <a:solidFill>
                  <a:schemeClr val="dk1"/>
                </a:solidFill>
              </a:defRPr>
            </a:lvl6pPr>
            <a:lvl7pPr lvl="6" algn="l">
              <a:lnSpc>
                <a:spcPct val="100000"/>
              </a:lnSpc>
              <a:spcBef>
                <a:spcPts val="0"/>
              </a:spcBef>
              <a:spcAft>
                <a:spcPts val="0"/>
              </a:spcAft>
              <a:buClr>
                <a:schemeClr val="dk1"/>
              </a:buClr>
              <a:buSzPct val="100000"/>
              <a:buNone/>
              <a:defRPr b="1" sz="3000">
                <a:solidFill>
                  <a:schemeClr val="dk1"/>
                </a:solidFill>
              </a:defRPr>
            </a:lvl7pPr>
            <a:lvl8pPr lvl="7" algn="l">
              <a:lnSpc>
                <a:spcPct val="100000"/>
              </a:lnSpc>
              <a:spcBef>
                <a:spcPts val="0"/>
              </a:spcBef>
              <a:spcAft>
                <a:spcPts val="0"/>
              </a:spcAft>
              <a:buClr>
                <a:schemeClr val="dk1"/>
              </a:buClr>
              <a:buSzPct val="100000"/>
              <a:buNone/>
              <a:defRPr b="1" sz="3000">
                <a:solidFill>
                  <a:schemeClr val="dk1"/>
                </a:solidFill>
              </a:defRPr>
            </a:lvl8pPr>
            <a:lvl9pPr lvl="8" algn="l">
              <a:lnSpc>
                <a:spcPct val="100000"/>
              </a:lnSpc>
              <a:spcBef>
                <a:spcPts val="0"/>
              </a:spcBef>
              <a:spcAft>
                <a:spcPts val="0"/>
              </a:spcAft>
              <a:buClr>
                <a:schemeClr val="dk1"/>
              </a:buClr>
              <a:buSzPct val="100000"/>
              <a:buNone/>
              <a:defRPr b="1" sz="3000">
                <a:solidFill>
                  <a:schemeClr val="dk1"/>
                </a:solidFill>
              </a:defRPr>
            </a:lvl9pPr>
          </a:lstStyle>
          <a:p/>
        </p:txBody>
      </p:sp>
      <p:sp>
        <p:nvSpPr>
          <p:cNvPr id="80" name="Shape 80"/>
          <p:cNvSpPr txBox="1"/>
          <p:nvPr>
            <p:ph idx="1" type="body"/>
          </p:nvPr>
        </p:nvSpPr>
        <p:spPr>
          <a:xfrm>
            <a:off x="291950" y="1854950"/>
            <a:ext cx="3978000" cy="25770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81" name="Shape 81"/>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6">
    <p:bg>
      <p:bgPr>
        <a:solidFill>
          <a:srgbClr val="FFFFFF"/>
        </a:solidFill>
      </p:bgPr>
    </p:bg>
    <p:spTree>
      <p:nvGrpSpPr>
        <p:cNvPr id="82" name="Shape 82"/>
        <p:cNvGrpSpPr/>
        <p:nvPr/>
      </p:nvGrpSpPr>
      <p:grpSpPr>
        <a:xfrm>
          <a:off x="0" y="0"/>
          <a:ext cx="0" cy="0"/>
          <a:chOff x="0" y="0"/>
          <a:chExt cx="0" cy="0"/>
        </a:xfrm>
      </p:grpSpPr>
      <p:sp>
        <p:nvSpPr>
          <p:cNvPr id="83" name="Shape 83"/>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84" name="Shape 84"/>
          <p:cNvCxnSpPr/>
          <p:nvPr/>
        </p:nvCxnSpPr>
        <p:spPr>
          <a:xfrm>
            <a:off x="466325" y="353994"/>
            <a:ext cx="660000" cy="0"/>
          </a:xfrm>
          <a:prstGeom prst="straightConnector1">
            <a:avLst/>
          </a:prstGeom>
          <a:noFill/>
          <a:ln cap="flat" cmpd="sng" w="76200">
            <a:solidFill>
              <a:schemeClr val="dk1"/>
            </a:solidFill>
            <a:prstDash val="solid"/>
            <a:round/>
            <a:headEnd len="med" w="med" type="none"/>
            <a:tailEnd len="med" w="med" type="none"/>
          </a:ln>
        </p:spPr>
      </p:cxnSp>
      <p:sp>
        <p:nvSpPr>
          <p:cNvPr id="85" name="Shape 85"/>
          <p:cNvSpPr txBox="1"/>
          <p:nvPr>
            <p:ph type="title"/>
          </p:nvPr>
        </p:nvSpPr>
        <p:spPr>
          <a:xfrm>
            <a:off x="349300" y="450119"/>
            <a:ext cx="3898200" cy="41154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600">
                <a:solidFill>
                  <a:schemeClr val="dk1"/>
                </a:solidFill>
              </a:defRPr>
            </a:lvl1pPr>
            <a:lvl2pPr lvl="1" algn="l">
              <a:lnSpc>
                <a:spcPct val="100000"/>
              </a:lnSpc>
              <a:spcBef>
                <a:spcPts val="0"/>
              </a:spcBef>
              <a:spcAft>
                <a:spcPts val="0"/>
              </a:spcAft>
              <a:buClr>
                <a:schemeClr val="dk1"/>
              </a:buClr>
              <a:buSzPct val="100000"/>
              <a:buNone/>
              <a:defRPr b="1" sz="3600">
                <a:solidFill>
                  <a:schemeClr val="dk1"/>
                </a:solidFill>
              </a:defRPr>
            </a:lvl2pPr>
            <a:lvl3pPr lvl="2" algn="l">
              <a:lnSpc>
                <a:spcPct val="100000"/>
              </a:lnSpc>
              <a:spcBef>
                <a:spcPts val="0"/>
              </a:spcBef>
              <a:spcAft>
                <a:spcPts val="0"/>
              </a:spcAft>
              <a:buClr>
                <a:schemeClr val="dk1"/>
              </a:buClr>
              <a:buSzPct val="100000"/>
              <a:buNone/>
              <a:defRPr b="1" sz="3600">
                <a:solidFill>
                  <a:schemeClr val="dk1"/>
                </a:solidFill>
              </a:defRPr>
            </a:lvl3pPr>
            <a:lvl4pPr lvl="3" algn="l">
              <a:lnSpc>
                <a:spcPct val="100000"/>
              </a:lnSpc>
              <a:spcBef>
                <a:spcPts val="0"/>
              </a:spcBef>
              <a:spcAft>
                <a:spcPts val="0"/>
              </a:spcAft>
              <a:buClr>
                <a:schemeClr val="dk1"/>
              </a:buClr>
              <a:buSzPct val="100000"/>
              <a:buNone/>
              <a:defRPr b="1" sz="3600">
                <a:solidFill>
                  <a:schemeClr val="dk1"/>
                </a:solidFill>
              </a:defRPr>
            </a:lvl4pPr>
            <a:lvl5pPr lvl="4" algn="l">
              <a:lnSpc>
                <a:spcPct val="100000"/>
              </a:lnSpc>
              <a:spcBef>
                <a:spcPts val="0"/>
              </a:spcBef>
              <a:spcAft>
                <a:spcPts val="0"/>
              </a:spcAft>
              <a:buClr>
                <a:schemeClr val="dk1"/>
              </a:buClr>
              <a:buSzPct val="100000"/>
              <a:buNone/>
              <a:defRPr b="1" sz="3600">
                <a:solidFill>
                  <a:schemeClr val="dk1"/>
                </a:solidFill>
              </a:defRPr>
            </a:lvl5pPr>
            <a:lvl6pPr lvl="5" algn="l">
              <a:lnSpc>
                <a:spcPct val="100000"/>
              </a:lnSpc>
              <a:spcBef>
                <a:spcPts val="0"/>
              </a:spcBef>
              <a:spcAft>
                <a:spcPts val="0"/>
              </a:spcAft>
              <a:buClr>
                <a:schemeClr val="dk1"/>
              </a:buClr>
              <a:buSzPct val="100000"/>
              <a:buNone/>
              <a:defRPr b="1" sz="3600">
                <a:solidFill>
                  <a:schemeClr val="dk1"/>
                </a:solidFill>
              </a:defRPr>
            </a:lvl6pPr>
            <a:lvl7pPr lvl="6" algn="l">
              <a:lnSpc>
                <a:spcPct val="100000"/>
              </a:lnSpc>
              <a:spcBef>
                <a:spcPts val="0"/>
              </a:spcBef>
              <a:spcAft>
                <a:spcPts val="0"/>
              </a:spcAft>
              <a:buClr>
                <a:schemeClr val="dk1"/>
              </a:buClr>
              <a:buSzPct val="100000"/>
              <a:buNone/>
              <a:defRPr b="1" sz="3600">
                <a:solidFill>
                  <a:schemeClr val="dk1"/>
                </a:solidFill>
              </a:defRPr>
            </a:lvl7pPr>
            <a:lvl8pPr lvl="7" algn="l">
              <a:lnSpc>
                <a:spcPct val="100000"/>
              </a:lnSpc>
              <a:spcBef>
                <a:spcPts val="0"/>
              </a:spcBef>
              <a:spcAft>
                <a:spcPts val="0"/>
              </a:spcAft>
              <a:buClr>
                <a:schemeClr val="dk1"/>
              </a:buClr>
              <a:buSzPct val="100000"/>
              <a:buNone/>
              <a:defRPr b="1" sz="3600">
                <a:solidFill>
                  <a:schemeClr val="dk1"/>
                </a:solidFill>
              </a:defRPr>
            </a:lvl8pPr>
            <a:lvl9pPr lvl="8" algn="l">
              <a:lnSpc>
                <a:spcPct val="100000"/>
              </a:lnSpc>
              <a:spcBef>
                <a:spcPts val="0"/>
              </a:spcBef>
              <a:spcAft>
                <a:spcPts val="0"/>
              </a:spcAft>
              <a:buClr>
                <a:schemeClr val="dk1"/>
              </a:buClr>
              <a:buSzPct val="100000"/>
              <a:buNone/>
              <a:defRPr b="1" sz="3600">
                <a:solidFill>
                  <a:schemeClr val="dk1"/>
                </a:solidFill>
              </a:defRPr>
            </a:lvl9pPr>
          </a:lstStyle>
          <a:p/>
        </p:txBody>
      </p:sp>
      <p:sp>
        <p:nvSpPr>
          <p:cNvPr id="86" name="Shape 86"/>
          <p:cNvSpPr txBox="1"/>
          <p:nvPr>
            <p:ph idx="1" type="body"/>
          </p:nvPr>
        </p:nvSpPr>
        <p:spPr>
          <a:xfrm>
            <a:off x="4572000" y="450119"/>
            <a:ext cx="42228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87" name="Shape 87"/>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6">
    <p:bg>
      <p:bgPr>
        <a:solidFill>
          <a:srgbClr val="FFFFFF"/>
        </a:solidFill>
      </p:bgPr>
    </p:bg>
    <p:spTree>
      <p:nvGrpSpPr>
        <p:cNvPr id="88" name="Shape 88"/>
        <p:cNvGrpSpPr/>
        <p:nvPr/>
      </p:nvGrpSpPr>
      <p:grpSpPr>
        <a:xfrm>
          <a:off x="0" y="0"/>
          <a:ext cx="0" cy="0"/>
          <a:chOff x="0" y="0"/>
          <a:chExt cx="0" cy="0"/>
        </a:xfrm>
      </p:grpSpPr>
      <p:sp>
        <p:nvSpPr>
          <p:cNvPr id="89" name="Shape 89"/>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90" name="Shape 90"/>
          <p:cNvCxnSpPr/>
          <p:nvPr/>
        </p:nvCxnSpPr>
        <p:spPr>
          <a:xfrm>
            <a:off x="474475" y="336950"/>
            <a:ext cx="3163200" cy="0"/>
          </a:xfrm>
          <a:prstGeom prst="straightConnector1">
            <a:avLst/>
          </a:prstGeom>
          <a:noFill/>
          <a:ln cap="flat" cmpd="sng" w="9525">
            <a:solidFill>
              <a:schemeClr val="dk1"/>
            </a:solidFill>
            <a:prstDash val="solid"/>
            <a:round/>
            <a:headEnd len="med" w="med" type="none"/>
            <a:tailEnd len="med" w="med" type="none"/>
          </a:ln>
        </p:spPr>
      </p:cxnSp>
      <p:cxnSp>
        <p:nvCxnSpPr>
          <p:cNvPr id="91" name="Shape 91"/>
          <p:cNvCxnSpPr/>
          <p:nvPr/>
        </p:nvCxnSpPr>
        <p:spPr>
          <a:xfrm>
            <a:off x="3828800" y="344225"/>
            <a:ext cx="4863000" cy="0"/>
          </a:xfrm>
          <a:prstGeom prst="straightConnector1">
            <a:avLst/>
          </a:prstGeom>
          <a:noFill/>
          <a:ln cap="flat" cmpd="sng" w="9525">
            <a:solidFill>
              <a:schemeClr val="dk1"/>
            </a:solidFill>
            <a:prstDash val="solid"/>
            <a:round/>
            <a:headEnd len="med" w="med" type="none"/>
            <a:tailEnd len="med" w="med" type="none"/>
          </a:ln>
        </p:spPr>
      </p:cxnSp>
      <p:sp>
        <p:nvSpPr>
          <p:cNvPr id="92" name="Shape 92"/>
          <p:cNvSpPr txBox="1"/>
          <p:nvPr>
            <p:ph type="title"/>
          </p:nvPr>
        </p:nvSpPr>
        <p:spPr>
          <a:xfrm>
            <a:off x="474475" y="450125"/>
            <a:ext cx="3163200" cy="20622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000">
                <a:solidFill>
                  <a:schemeClr val="dk1"/>
                </a:solidFill>
              </a:defRPr>
            </a:lvl1pPr>
            <a:lvl2pPr lvl="1" algn="l">
              <a:lnSpc>
                <a:spcPct val="100000"/>
              </a:lnSpc>
              <a:spcBef>
                <a:spcPts val="0"/>
              </a:spcBef>
              <a:spcAft>
                <a:spcPts val="0"/>
              </a:spcAft>
              <a:buClr>
                <a:schemeClr val="dk1"/>
              </a:buClr>
              <a:buSzPct val="100000"/>
              <a:buNone/>
              <a:defRPr b="1" sz="3000">
                <a:solidFill>
                  <a:schemeClr val="dk1"/>
                </a:solidFill>
              </a:defRPr>
            </a:lvl2pPr>
            <a:lvl3pPr lvl="2" algn="l">
              <a:lnSpc>
                <a:spcPct val="100000"/>
              </a:lnSpc>
              <a:spcBef>
                <a:spcPts val="0"/>
              </a:spcBef>
              <a:spcAft>
                <a:spcPts val="0"/>
              </a:spcAft>
              <a:buClr>
                <a:schemeClr val="dk1"/>
              </a:buClr>
              <a:buSzPct val="100000"/>
              <a:buNone/>
              <a:defRPr b="1" sz="3000">
                <a:solidFill>
                  <a:schemeClr val="dk1"/>
                </a:solidFill>
              </a:defRPr>
            </a:lvl3pPr>
            <a:lvl4pPr lvl="3" algn="l">
              <a:lnSpc>
                <a:spcPct val="100000"/>
              </a:lnSpc>
              <a:spcBef>
                <a:spcPts val="0"/>
              </a:spcBef>
              <a:spcAft>
                <a:spcPts val="0"/>
              </a:spcAft>
              <a:buClr>
                <a:schemeClr val="dk1"/>
              </a:buClr>
              <a:buSzPct val="100000"/>
              <a:buNone/>
              <a:defRPr b="1" sz="3000">
                <a:solidFill>
                  <a:schemeClr val="dk1"/>
                </a:solidFill>
              </a:defRPr>
            </a:lvl4pPr>
            <a:lvl5pPr lvl="4" algn="l">
              <a:lnSpc>
                <a:spcPct val="100000"/>
              </a:lnSpc>
              <a:spcBef>
                <a:spcPts val="0"/>
              </a:spcBef>
              <a:spcAft>
                <a:spcPts val="0"/>
              </a:spcAft>
              <a:buClr>
                <a:schemeClr val="dk1"/>
              </a:buClr>
              <a:buSzPct val="100000"/>
              <a:buNone/>
              <a:defRPr b="1" sz="3000">
                <a:solidFill>
                  <a:schemeClr val="dk1"/>
                </a:solidFill>
              </a:defRPr>
            </a:lvl5pPr>
            <a:lvl6pPr lvl="5" algn="l">
              <a:lnSpc>
                <a:spcPct val="100000"/>
              </a:lnSpc>
              <a:spcBef>
                <a:spcPts val="0"/>
              </a:spcBef>
              <a:spcAft>
                <a:spcPts val="0"/>
              </a:spcAft>
              <a:buClr>
                <a:schemeClr val="dk1"/>
              </a:buClr>
              <a:buSzPct val="100000"/>
              <a:buNone/>
              <a:defRPr b="1" sz="3000">
                <a:solidFill>
                  <a:schemeClr val="dk1"/>
                </a:solidFill>
              </a:defRPr>
            </a:lvl6pPr>
            <a:lvl7pPr lvl="6" algn="l">
              <a:lnSpc>
                <a:spcPct val="100000"/>
              </a:lnSpc>
              <a:spcBef>
                <a:spcPts val="0"/>
              </a:spcBef>
              <a:spcAft>
                <a:spcPts val="0"/>
              </a:spcAft>
              <a:buClr>
                <a:schemeClr val="dk1"/>
              </a:buClr>
              <a:buSzPct val="100000"/>
              <a:buNone/>
              <a:defRPr b="1" sz="3000">
                <a:solidFill>
                  <a:schemeClr val="dk1"/>
                </a:solidFill>
              </a:defRPr>
            </a:lvl7pPr>
            <a:lvl8pPr lvl="7" algn="l">
              <a:lnSpc>
                <a:spcPct val="100000"/>
              </a:lnSpc>
              <a:spcBef>
                <a:spcPts val="0"/>
              </a:spcBef>
              <a:spcAft>
                <a:spcPts val="0"/>
              </a:spcAft>
              <a:buClr>
                <a:schemeClr val="dk1"/>
              </a:buClr>
              <a:buSzPct val="100000"/>
              <a:buNone/>
              <a:defRPr b="1" sz="3000">
                <a:solidFill>
                  <a:schemeClr val="dk1"/>
                </a:solidFill>
              </a:defRPr>
            </a:lvl8pPr>
            <a:lvl9pPr lvl="8" algn="l">
              <a:lnSpc>
                <a:spcPct val="100000"/>
              </a:lnSpc>
              <a:spcBef>
                <a:spcPts val="0"/>
              </a:spcBef>
              <a:spcAft>
                <a:spcPts val="0"/>
              </a:spcAft>
              <a:buClr>
                <a:schemeClr val="dk1"/>
              </a:buClr>
              <a:buSzPct val="100000"/>
              <a:buNone/>
              <a:defRPr b="1" sz="3000">
                <a:solidFill>
                  <a:schemeClr val="dk1"/>
                </a:solidFill>
              </a:defRPr>
            </a:lvl9pPr>
          </a:lstStyle>
          <a:p/>
        </p:txBody>
      </p:sp>
      <p:sp>
        <p:nvSpPr>
          <p:cNvPr id="93" name="Shape 93"/>
          <p:cNvSpPr txBox="1"/>
          <p:nvPr>
            <p:ph idx="1" type="body"/>
          </p:nvPr>
        </p:nvSpPr>
        <p:spPr>
          <a:xfrm>
            <a:off x="3828775" y="450125"/>
            <a:ext cx="48630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8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94" name="Shape 94"/>
          <p:cNvSpPr txBox="1"/>
          <p:nvPr>
            <p:ph idx="12" type="sldNum"/>
          </p:nvPr>
        </p:nvSpPr>
        <p:spPr>
          <a:xfrm>
            <a:off x="8556783" y="4749850"/>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1"/>
                </a:solidFill>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34">
    <p:bg>
      <p:bgPr>
        <a:solidFill>
          <a:srgbClr val="FFFFFF"/>
        </a:solidFill>
      </p:bgPr>
    </p:bg>
    <p:spTree>
      <p:nvGrpSpPr>
        <p:cNvPr id="95" name="Shape 95"/>
        <p:cNvGrpSpPr/>
        <p:nvPr/>
      </p:nvGrpSpPr>
      <p:grpSpPr>
        <a:xfrm>
          <a:off x="0" y="0"/>
          <a:ext cx="0" cy="0"/>
          <a:chOff x="0" y="0"/>
          <a:chExt cx="0" cy="0"/>
        </a:xfrm>
      </p:grpSpPr>
      <p:sp>
        <p:nvSpPr>
          <p:cNvPr id="96" name="Shape 96"/>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97" name="Shape 97"/>
          <p:cNvCxnSpPr/>
          <p:nvPr/>
        </p:nvCxnSpPr>
        <p:spPr>
          <a:xfrm>
            <a:off x="466325" y="353994"/>
            <a:ext cx="660000" cy="0"/>
          </a:xfrm>
          <a:prstGeom prst="straightConnector1">
            <a:avLst/>
          </a:prstGeom>
          <a:noFill/>
          <a:ln cap="flat" cmpd="sng" w="76200">
            <a:solidFill>
              <a:schemeClr val="dk1"/>
            </a:solidFill>
            <a:prstDash val="solid"/>
            <a:round/>
            <a:headEnd len="med" w="med" type="none"/>
            <a:tailEnd len="med" w="med" type="none"/>
          </a:ln>
        </p:spPr>
      </p:cxnSp>
      <p:sp>
        <p:nvSpPr>
          <p:cNvPr id="98" name="Shape 98"/>
          <p:cNvSpPr txBox="1"/>
          <p:nvPr>
            <p:ph type="title"/>
          </p:nvPr>
        </p:nvSpPr>
        <p:spPr>
          <a:xfrm>
            <a:off x="349300" y="450119"/>
            <a:ext cx="3898200" cy="41154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600">
                <a:solidFill>
                  <a:schemeClr val="dk1"/>
                </a:solidFill>
              </a:defRPr>
            </a:lvl1pPr>
            <a:lvl2pPr lvl="1" algn="l">
              <a:lnSpc>
                <a:spcPct val="100000"/>
              </a:lnSpc>
              <a:spcBef>
                <a:spcPts val="0"/>
              </a:spcBef>
              <a:spcAft>
                <a:spcPts val="0"/>
              </a:spcAft>
              <a:buClr>
                <a:schemeClr val="dk1"/>
              </a:buClr>
              <a:buSzPct val="100000"/>
              <a:buNone/>
              <a:defRPr b="1" sz="3600">
                <a:solidFill>
                  <a:schemeClr val="dk1"/>
                </a:solidFill>
              </a:defRPr>
            </a:lvl2pPr>
            <a:lvl3pPr lvl="2" algn="l">
              <a:lnSpc>
                <a:spcPct val="100000"/>
              </a:lnSpc>
              <a:spcBef>
                <a:spcPts val="0"/>
              </a:spcBef>
              <a:spcAft>
                <a:spcPts val="0"/>
              </a:spcAft>
              <a:buClr>
                <a:schemeClr val="dk1"/>
              </a:buClr>
              <a:buSzPct val="100000"/>
              <a:buNone/>
              <a:defRPr b="1" sz="3600">
                <a:solidFill>
                  <a:schemeClr val="dk1"/>
                </a:solidFill>
              </a:defRPr>
            </a:lvl3pPr>
            <a:lvl4pPr lvl="3" algn="l">
              <a:lnSpc>
                <a:spcPct val="100000"/>
              </a:lnSpc>
              <a:spcBef>
                <a:spcPts val="0"/>
              </a:spcBef>
              <a:spcAft>
                <a:spcPts val="0"/>
              </a:spcAft>
              <a:buClr>
                <a:schemeClr val="dk1"/>
              </a:buClr>
              <a:buSzPct val="100000"/>
              <a:buNone/>
              <a:defRPr b="1" sz="3600">
                <a:solidFill>
                  <a:schemeClr val="dk1"/>
                </a:solidFill>
              </a:defRPr>
            </a:lvl4pPr>
            <a:lvl5pPr lvl="4" algn="l">
              <a:lnSpc>
                <a:spcPct val="100000"/>
              </a:lnSpc>
              <a:spcBef>
                <a:spcPts val="0"/>
              </a:spcBef>
              <a:spcAft>
                <a:spcPts val="0"/>
              </a:spcAft>
              <a:buClr>
                <a:schemeClr val="dk1"/>
              </a:buClr>
              <a:buSzPct val="100000"/>
              <a:buNone/>
              <a:defRPr b="1" sz="3600">
                <a:solidFill>
                  <a:schemeClr val="dk1"/>
                </a:solidFill>
              </a:defRPr>
            </a:lvl5pPr>
            <a:lvl6pPr lvl="5" algn="l">
              <a:lnSpc>
                <a:spcPct val="100000"/>
              </a:lnSpc>
              <a:spcBef>
                <a:spcPts val="0"/>
              </a:spcBef>
              <a:spcAft>
                <a:spcPts val="0"/>
              </a:spcAft>
              <a:buClr>
                <a:schemeClr val="dk1"/>
              </a:buClr>
              <a:buSzPct val="100000"/>
              <a:buNone/>
              <a:defRPr b="1" sz="3600">
                <a:solidFill>
                  <a:schemeClr val="dk1"/>
                </a:solidFill>
              </a:defRPr>
            </a:lvl6pPr>
            <a:lvl7pPr lvl="6" algn="l">
              <a:lnSpc>
                <a:spcPct val="100000"/>
              </a:lnSpc>
              <a:spcBef>
                <a:spcPts val="0"/>
              </a:spcBef>
              <a:spcAft>
                <a:spcPts val="0"/>
              </a:spcAft>
              <a:buClr>
                <a:schemeClr val="dk1"/>
              </a:buClr>
              <a:buSzPct val="100000"/>
              <a:buNone/>
              <a:defRPr b="1" sz="3600">
                <a:solidFill>
                  <a:schemeClr val="dk1"/>
                </a:solidFill>
              </a:defRPr>
            </a:lvl7pPr>
            <a:lvl8pPr lvl="7" algn="l">
              <a:lnSpc>
                <a:spcPct val="100000"/>
              </a:lnSpc>
              <a:spcBef>
                <a:spcPts val="0"/>
              </a:spcBef>
              <a:spcAft>
                <a:spcPts val="0"/>
              </a:spcAft>
              <a:buClr>
                <a:schemeClr val="dk1"/>
              </a:buClr>
              <a:buSzPct val="100000"/>
              <a:buNone/>
              <a:defRPr b="1" sz="3600">
                <a:solidFill>
                  <a:schemeClr val="dk1"/>
                </a:solidFill>
              </a:defRPr>
            </a:lvl8pPr>
            <a:lvl9pPr lvl="8" algn="l">
              <a:lnSpc>
                <a:spcPct val="100000"/>
              </a:lnSpc>
              <a:spcBef>
                <a:spcPts val="0"/>
              </a:spcBef>
              <a:spcAft>
                <a:spcPts val="0"/>
              </a:spcAft>
              <a:buClr>
                <a:schemeClr val="dk1"/>
              </a:buClr>
              <a:buSzPct val="100000"/>
              <a:buNone/>
              <a:defRPr b="1" sz="3600">
                <a:solidFill>
                  <a:schemeClr val="dk1"/>
                </a:solidFill>
              </a:defRPr>
            </a:lvl9pPr>
          </a:lstStyle>
          <a:p/>
        </p:txBody>
      </p:sp>
      <p:sp>
        <p:nvSpPr>
          <p:cNvPr id="99" name="Shape 99"/>
          <p:cNvSpPr txBox="1"/>
          <p:nvPr>
            <p:ph idx="1" type="body"/>
          </p:nvPr>
        </p:nvSpPr>
        <p:spPr>
          <a:xfrm>
            <a:off x="4572000" y="450119"/>
            <a:ext cx="42228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00" name="Shape 100"/>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35">
    <p:bg>
      <p:bgPr>
        <a:solidFill>
          <a:srgbClr val="FFFFFF"/>
        </a:solidFill>
      </p:bgPr>
    </p:bg>
    <p:spTree>
      <p:nvGrpSpPr>
        <p:cNvPr id="101" name="Shape 101"/>
        <p:cNvGrpSpPr/>
        <p:nvPr/>
      </p:nvGrpSpPr>
      <p:grpSpPr>
        <a:xfrm>
          <a:off x="0" y="0"/>
          <a:ext cx="0" cy="0"/>
          <a:chOff x="0" y="0"/>
          <a:chExt cx="0" cy="0"/>
        </a:xfrm>
      </p:grpSpPr>
      <p:sp>
        <p:nvSpPr>
          <p:cNvPr id="102" name="Shape 102"/>
          <p:cNvSpPr/>
          <p:nvPr/>
        </p:nvSpPr>
        <p:spPr>
          <a:xfrm>
            <a:off x="0" y="0"/>
            <a:ext cx="9144000" cy="5143500"/>
          </a:xfrm>
          <a:prstGeom prst="rect">
            <a:avLst/>
          </a:prstGeom>
          <a:solidFill>
            <a:schemeClr val="dk1"/>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 name="Shape 103"/>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
        <p:nvSpPr>
          <p:cNvPr id="104" name="Shape 104"/>
          <p:cNvSpPr txBox="1"/>
          <p:nvPr>
            <p:ph type="title"/>
          </p:nvPr>
        </p:nvSpPr>
        <p:spPr>
          <a:xfrm>
            <a:off x="811650" y="799739"/>
            <a:ext cx="6458400" cy="1479900"/>
          </a:xfrm>
          <a:prstGeom prst="rect">
            <a:avLst/>
          </a:prstGeom>
          <a:noFill/>
        </p:spPr>
        <p:txBody>
          <a:bodyPr anchorCtr="0" anchor="b" bIns="91425" lIns="91425" rIns="91425" tIns="91425"/>
          <a:lstStyle>
            <a:lvl1pPr lvl="0" algn="l">
              <a:lnSpc>
                <a:spcPct val="100000"/>
              </a:lnSpc>
              <a:spcBef>
                <a:spcPts val="0"/>
              </a:spcBef>
              <a:spcAft>
                <a:spcPts val="0"/>
              </a:spcAft>
              <a:buClr>
                <a:schemeClr val="dk1"/>
              </a:buClr>
              <a:buSzPct val="100000"/>
              <a:buNone/>
              <a:defRPr b="1" sz="3600">
                <a:solidFill>
                  <a:schemeClr val="dk1"/>
                </a:solidFill>
              </a:defRPr>
            </a:lvl1pPr>
            <a:lvl2pPr lvl="1" algn="l">
              <a:lnSpc>
                <a:spcPct val="100000"/>
              </a:lnSpc>
              <a:spcBef>
                <a:spcPts val="0"/>
              </a:spcBef>
              <a:spcAft>
                <a:spcPts val="0"/>
              </a:spcAft>
              <a:buClr>
                <a:schemeClr val="dk1"/>
              </a:buClr>
              <a:buSzPct val="100000"/>
              <a:buNone/>
              <a:defRPr b="1" sz="3600">
                <a:solidFill>
                  <a:schemeClr val="dk1"/>
                </a:solidFill>
              </a:defRPr>
            </a:lvl2pPr>
            <a:lvl3pPr lvl="2" algn="l">
              <a:lnSpc>
                <a:spcPct val="100000"/>
              </a:lnSpc>
              <a:spcBef>
                <a:spcPts val="0"/>
              </a:spcBef>
              <a:spcAft>
                <a:spcPts val="0"/>
              </a:spcAft>
              <a:buClr>
                <a:schemeClr val="dk1"/>
              </a:buClr>
              <a:buSzPct val="100000"/>
              <a:buNone/>
              <a:defRPr b="1" sz="3600">
                <a:solidFill>
                  <a:schemeClr val="dk1"/>
                </a:solidFill>
              </a:defRPr>
            </a:lvl3pPr>
            <a:lvl4pPr lvl="3" algn="l">
              <a:lnSpc>
                <a:spcPct val="100000"/>
              </a:lnSpc>
              <a:spcBef>
                <a:spcPts val="0"/>
              </a:spcBef>
              <a:spcAft>
                <a:spcPts val="0"/>
              </a:spcAft>
              <a:buClr>
                <a:schemeClr val="dk1"/>
              </a:buClr>
              <a:buSzPct val="100000"/>
              <a:buNone/>
              <a:defRPr b="1" sz="3600">
                <a:solidFill>
                  <a:schemeClr val="dk1"/>
                </a:solidFill>
              </a:defRPr>
            </a:lvl4pPr>
            <a:lvl5pPr lvl="4" algn="l">
              <a:lnSpc>
                <a:spcPct val="100000"/>
              </a:lnSpc>
              <a:spcBef>
                <a:spcPts val="0"/>
              </a:spcBef>
              <a:spcAft>
                <a:spcPts val="0"/>
              </a:spcAft>
              <a:buClr>
                <a:schemeClr val="dk1"/>
              </a:buClr>
              <a:buSzPct val="100000"/>
              <a:buNone/>
              <a:defRPr b="1" sz="3600">
                <a:solidFill>
                  <a:schemeClr val="dk1"/>
                </a:solidFill>
              </a:defRPr>
            </a:lvl5pPr>
            <a:lvl6pPr lvl="5" algn="l">
              <a:lnSpc>
                <a:spcPct val="100000"/>
              </a:lnSpc>
              <a:spcBef>
                <a:spcPts val="0"/>
              </a:spcBef>
              <a:spcAft>
                <a:spcPts val="0"/>
              </a:spcAft>
              <a:buClr>
                <a:schemeClr val="dk1"/>
              </a:buClr>
              <a:buSzPct val="100000"/>
              <a:buNone/>
              <a:defRPr b="1" sz="3600">
                <a:solidFill>
                  <a:schemeClr val="dk1"/>
                </a:solidFill>
              </a:defRPr>
            </a:lvl6pPr>
            <a:lvl7pPr lvl="6" algn="l">
              <a:lnSpc>
                <a:spcPct val="100000"/>
              </a:lnSpc>
              <a:spcBef>
                <a:spcPts val="0"/>
              </a:spcBef>
              <a:spcAft>
                <a:spcPts val="0"/>
              </a:spcAft>
              <a:buClr>
                <a:schemeClr val="dk1"/>
              </a:buClr>
              <a:buSzPct val="100000"/>
              <a:buNone/>
              <a:defRPr b="1" sz="3600">
                <a:solidFill>
                  <a:schemeClr val="dk1"/>
                </a:solidFill>
              </a:defRPr>
            </a:lvl7pPr>
            <a:lvl8pPr lvl="7" algn="l">
              <a:lnSpc>
                <a:spcPct val="100000"/>
              </a:lnSpc>
              <a:spcBef>
                <a:spcPts val="0"/>
              </a:spcBef>
              <a:spcAft>
                <a:spcPts val="0"/>
              </a:spcAft>
              <a:buClr>
                <a:schemeClr val="dk1"/>
              </a:buClr>
              <a:buSzPct val="100000"/>
              <a:buNone/>
              <a:defRPr b="1" sz="3600">
                <a:solidFill>
                  <a:schemeClr val="dk1"/>
                </a:solidFill>
              </a:defRPr>
            </a:lvl8pPr>
            <a:lvl9pPr lvl="8" algn="l">
              <a:lnSpc>
                <a:spcPct val="100000"/>
              </a:lnSpc>
              <a:spcBef>
                <a:spcPts val="0"/>
              </a:spcBef>
              <a:spcAft>
                <a:spcPts val="0"/>
              </a:spcAft>
              <a:buClr>
                <a:schemeClr val="dk1"/>
              </a:buClr>
              <a:buSzPct val="100000"/>
              <a:buNone/>
              <a:defRPr b="1" sz="3600">
                <a:solidFill>
                  <a:schemeClr val="dk1"/>
                </a:solidFill>
              </a:defRPr>
            </a:lvl9pPr>
          </a:lstStyle>
          <a:p/>
        </p:txBody>
      </p:sp>
      <p:sp>
        <p:nvSpPr>
          <p:cNvPr id="105" name="Shape 105"/>
          <p:cNvSpPr txBox="1"/>
          <p:nvPr>
            <p:ph idx="1" type="body"/>
          </p:nvPr>
        </p:nvSpPr>
        <p:spPr>
          <a:xfrm>
            <a:off x="811650" y="2432039"/>
            <a:ext cx="6458400" cy="2037599"/>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4">
    <p:bg>
      <p:bgPr>
        <a:solidFill>
          <a:srgbClr val="FFFFFF"/>
        </a:solidFill>
      </p:bgPr>
    </p:bg>
    <p:spTree>
      <p:nvGrpSpPr>
        <p:cNvPr id="106" name="Shape 106"/>
        <p:cNvGrpSpPr/>
        <p:nvPr/>
      </p:nvGrpSpPr>
      <p:grpSpPr>
        <a:xfrm>
          <a:off x="0" y="0"/>
          <a:ext cx="0" cy="0"/>
          <a:chOff x="0" y="0"/>
          <a:chExt cx="0" cy="0"/>
        </a:xfrm>
      </p:grpSpPr>
      <p:sp>
        <p:nvSpPr>
          <p:cNvPr id="107" name="Shape 107"/>
          <p:cNvSpPr/>
          <p:nvPr/>
        </p:nvSpPr>
        <p:spPr>
          <a:xfrm>
            <a:off x="0" y="0"/>
            <a:ext cx="9144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08" name="Shape 108"/>
          <p:cNvSpPr txBox="1"/>
          <p:nvPr>
            <p:ph type="ctrTitle"/>
          </p:nvPr>
        </p:nvSpPr>
        <p:spPr>
          <a:xfrm>
            <a:off x="661050" y="542100"/>
            <a:ext cx="7821900" cy="4059300"/>
          </a:xfrm>
          <a:prstGeom prst="rect">
            <a:avLst/>
          </a:prstGeom>
          <a:noFill/>
        </p:spPr>
        <p:txBody>
          <a:bodyPr anchorCtr="0" anchor="ctr" bIns="91425" lIns="91425" rIns="91425" tIns="91425"/>
          <a:lstStyle>
            <a:lvl1pPr lvl="0" rtl="0" algn="ctr">
              <a:lnSpc>
                <a:spcPct val="100000"/>
              </a:lnSpc>
              <a:spcBef>
                <a:spcPts val="0"/>
              </a:spcBef>
              <a:spcAft>
                <a:spcPts val="0"/>
              </a:spcAft>
              <a:buClr>
                <a:schemeClr val="lt1"/>
              </a:buClr>
              <a:buSzPct val="100000"/>
              <a:buNone/>
              <a:defRPr b="1" sz="8000">
                <a:solidFill>
                  <a:schemeClr val="lt1"/>
                </a:solidFill>
              </a:defRPr>
            </a:lvl1pPr>
            <a:lvl2pPr lvl="1" rtl="0" algn="ctr">
              <a:lnSpc>
                <a:spcPct val="100000"/>
              </a:lnSpc>
              <a:spcBef>
                <a:spcPts val="0"/>
              </a:spcBef>
              <a:spcAft>
                <a:spcPts val="0"/>
              </a:spcAft>
              <a:buClr>
                <a:schemeClr val="lt1"/>
              </a:buClr>
              <a:buSzPct val="100000"/>
              <a:buNone/>
              <a:defRPr b="1" sz="8000">
                <a:solidFill>
                  <a:schemeClr val="lt1"/>
                </a:solidFill>
              </a:defRPr>
            </a:lvl2pPr>
            <a:lvl3pPr lvl="2" rtl="0" algn="ctr">
              <a:lnSpc>
                <a:spcPct val="100000"/>
              </a:lnSpc>
              <a:spcBef>
                <a:spcPts val="0"/>
              </a:spcBef>
              <a:spcAft>
                <a:spcPts val="0"/>
              </a:spcAft>
              <a:buClr>
                <a:schemeClr val="lt1"/>
              </a:buClr>
              <a:buSzPct val="100000"/>
              <a:buNone/>
              <a:defRPr b="1" sz="8000">
                <a:solidFill>
                  <a:schemeClr val="lt1"/>
                </a:solidFill>
              </a:defRPr>
            </a:lvl3pPr>
            <a:lvl4pPr lvl="3" rtl="0" algn="ctr">
              <a:lnSpc>
                <a:spcPct val="100000"/>
              </a:lnSpc>
              <a:spcBef>
                <a:spcPts val="0"/>
              </a:spcBef>
              <a:spcAft>
                <a:spcPts val="0"/>
              </a:spcAft>
              <a:buClr>
                <a:schemeClr val="lt1"/>
              </a:buClr>
              <a:buSzPct val="100000"/>
              <a:buNone/>
              <a:defRPr b="1" sz="8000">
                <a:solidFill>
                  <a:schemeClr val="lt1"/>
                </a:solidFill>
              </a:defRPr>
            </a:lvl4pPr>
            <a:lvl5pPr lvl="4" rtl="0" algn="ctr">
              <a:lnSpc>
                <a:spcPct val="100000"/>
              </a:lnSpc>
              <a:spcBef>
                <a:spcPts val="0"/>
              </a:spcBef>
              <a:spcAft>
                <a:spcPts val="0"/>
              </a:spcAft>
              <a:buClr>
                <a:schemeClr val="lt1"/>
              </a:buClr>
              <a:buSzPct val="100000"/>
              <a:buNone/>
              <a:defRPr b="1" sz="8000">
                <a:solidFill>
                  <a:schemeClr val="lt1"/>
                </a:solidFill>
              </a:defRPr>
            </a:lvl5pPr>
            <a:lvl6pPr lvl="5" rtl="0" algn="ctr">
              <a:lnSpc>
                <a:spcPct val="100000"/>
              </a:lnSpc>
              <a:spcBef>
                <a:spcPts val="0"/>
              </a:spcBef>
              <a:spcAft>
                <a:spcPts val="0"/>
              </a:spcAft>
              <a:buClr>
                <a:schemeClr val="lt1"/>
              </a:buClr>
              <a:buSzPct val="100000"/>
              <a:buNone/>
              <a:defRPr b="1" sz="8000">
                <a:solidFill>
                  <a:schemeClr val="lt1"/>
                </a:solidFill>
              </a:defRPr>
            </a:lvl6pPr>
            <a:lvl7pPr lvl="6" rtl="0" algn="ctr">
              <a:lnSpc>
                <a:spcPct val="100000"/>
              </a:lnSpc>
              <a:spcBef>
                <a:spcPts val="0"/>
              </a:spcBef>
              <a:spcAft>
                <a:spcPts val="0"/>
              </a:spcAft>
              <a:buClr>
                <a:schemeClr val="lt1"/>
              </a:buClr>
              <a:buSzPct val="100000"/>
              <a:buNone/>
              <a:defRPr b="1" sz="8000">
                <a:solidFill>
                  <a:schemeClr val="lt1"/>
                </a:solidFill>
              </a:defRPr>
            </a:lvl7pPr>
            <a:lvl8pPr lvl="7" rtl="0" algn="ctr">
              <a:lnSpc>
                <a:spcPct val="100000"/>
              </a:lnSpc>
              <a:spcBef>
                <a:spcPts val="0"/>
              </a:spcBef>
              <a:spcAft>
                <a:spcPts val="0"/>
              </a:spcAft>
              <a:buClr>
                <a:schemeClr val="lt1"/>
              </a:buClr>
              <a:buSzPct val="100000"/>
              <a:buNone/>
              <a:defRPr b="1" sz="8000">
                <a:solidFill>
                  <a:schemeClr val="lt1"/>
                </a:solidFill>
              </a:defRPr>
            </a:lvl8pPr>
            <a:lvl9pPr lvl="8" rtl="0" algn="ctr">
              <a:lnSpc>
                <a:spcPct val="100000"/>
              </a:lnSpc>
              <a:spcBef>
                <a:spcPts val="0"/>
              </a:spcBef>
              <a:spcAft>
                <a:spcPts val="0"/>
              </a:spcAft>
              <a:buClr>
                <a:schemeClr val="lt1"/>
              </a:buClr>
              <a:buSzPct val="100000"/>
              <a:buNone/>
              <a:defRPr b="1" sz="8000">
                <a:solidFill>
                  <a:schemeClr val="lt1"/>
                </a:solidFill>
              </a:defRPr>
            </a:lvl9pPr>
          </a:lstStyle>
          <a:p/>
        </p:txBody>
      </p:sp>
      <p:sp>
        <p:nvSpPr>
          <p:cNvPr id="109" name="Shape 109"/>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rtl="0" algn="r">
              <a:lnSpc>
                <a:spcPct val="100000"/>
              </a:lnSpc>
              <a:spcBef>
                <a:spcPts val="0"/>
              </a:spcBef>
              <a:spcAft>
                <a:spcPts val="0"/>
              </a:spcAft>
              <a:buNone/>
            </a:pPr>
            <a:fld id="{00000000-1234-1234-1234-123412341234}" type="slidenum">
              <a:rPr lang="en" sz="1000">
                <a:solidFill>
                  <a:schemeClr val="lt1"/>
                </a:solidFill>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42">
    <p:bg>
      <p:bgPr>
        <a:solidFill>
          <a:srgbClr val="FFFFFF"/>
        </a:solidFill>
      </p:bgPr>
    </p:bg>
    <p:spTree>
      <p:nvGrpSpPr>
        <p:cNvPr id="110" name="Shape 110"/>
        <p:cNvGrpSpPr/>
        <p:nvPr/>
      </p:nvGrpSpPr>
      <p:grpSpPr>
        <a:xfrm>
          <a:off x="0" y="0"/>
          <a:ext cx="0" cy="0"/>
          <a:chOff x="0" y="0"/>
          <a:chExt cx="0" cy="0"/>
        </a:xfrm>
      </p:grpSpPr>
      <p:sp>
        <p:nvSpPr>
          <p:cNvPr id="111" name="Shape 111"/>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2" name="Shape 112"/>
          <p:cNvSpPr txBox="1"/>
          <p:nvPr>
            <p:ph type="title"/>
          </p:nvPr>
        </p:nvSpPr>
        <p:spPr>
          <a:xfrm>
            <a:off x="311700" y="307825"/>
            <a:ext cx="3123600" cy="4533000"/>
          </a:xfrm>
          <a:prstGeom prst="rect">
            <a:avLst/>
          </a:prstGeom>
          <a:noFill/>
        </p:spPr>
        <p:txBody>
          <a:bodyPr anchorCtr="0" anchor="t" bIns="91425" lIns="91425" rIns="91425" tIns="91425"/>
          <a:lstStyle>
            <a:lvl1pPr lvl="0" algn="r">
              <a:lnSpc>
                <a:spcPct val="100000"/>
              </a:lnSpc>
              <a:spcBef>
                <a:spcPts val="0"/>
              </a:spcBef>
              <a:spcAft>
                <a:spcPts val="0"/>
              </a:spcAft>
              <a:buClr>
                <a:schemeClr val="dk1"/>
              </a:buClr>
              <a:buSzPct val="100000"/>
              <a:buNone/>
              <a:defRPr sz="3600">
                <a:solidFill>
                  <a:schemeClr val="dk1"/>
                </a:solidFill>
              </a:defRPr>
            </a:lvl1pPr>
            <a:lvl2pPr lvl="1" algn="r">
              <a:lnSpc>
                <a:spcPct val="100000"/>
              </a:lnSpc>
              <a:spcBef>
                <a:spcPts val="0"/>
              </a:spcBef>
              <a:spcAft>
                <a:spcPts val="0"/>
              </a:spcAft>
              <a:buClr>
                <a:schemeClr val="dk1"/>
              </a:buClr>
              <a:buSzPct val="100000"/>
              <a:buNone/>
              <a:defRPr sz="3600">
                <a:solidFill>
                  <a:schemeClr val="dk1"/>
                </a:solidFill>
              </a:defRPr>
            </a:lvl2pPr>
            <a:lvl3pPr lvl="2" algn="r">
              <a:lnSpc>
                <a:spcPct val="100000"/>
              </a:lnSpc>
              <a:spcBef>
                <a:spcPts val="0"/>
              </a:spcBef>
              <a:spcAft>
                <a:spcPts val="0"/>
              </a:spcAft>
              <a:buClr>
                <a:schemeClr val="dk1"/>
              </a:buClr>
              <a:buSzPct val="100000"/>
              <a:buNone/>
              <a:defRPr sz="3600">
                <a:solidFill>
                  <a:schemeClr val="dk1"/>
                </a:solidFill>
              </a:defRPr>
            </a:lvl3pPr>
            <a:lvl4pPr lvl="3" algn="r">
              <a:lnSpc>
                <a:spcPct val="100000"/>
              </a:lnSpc>
              <a:spcBef>
                <a:spcPts val="0"/>
              </a:spcBef>
              <a:spcAft>
                <a:spcPts val="0"/>
              </a:spcAft>
              <a:buClr>
                <a:schemeClr val="dk1"/>
              </a:buClr>
              <a:buSzPct val="100000"/>
              <a:buNone/>
              <a:defRPr sz="3600">
                <a:solidFill>
                  <a:schemeClr val="dk1"/>
                </a:solidFill>
              </a:defRPr>
            </a:lvl4pPr>
            <a:lvl5pPr lvl="4" algn="r">
              <a:lnSpc>
                <a:spcPct val="100000"/>
              </a:lnSpc>
              <a:spcBef>
                <a:spcPts val="0"/>
              </a:spcBef>
              <a:spcAft>
                <a:spcPts val="0"/>
              </a:spcAft>
              <a:buClr>
                <a:schemeClr val="dk1"/>
              </a:buClr>
              <a:buSzPct val="100000"/>
              <a:buNone/>
              <a:defRPr sz="3600">
                <a:solidFill>
                  <a:schemeClr val="dk1"/>
                </a:solidFill>
              </a:defRPr>
            </a:lvl5pPr>
            <a:lvl6pPr lvl="5" algn="r">
              <a:lnSpc>
                <a:spcPct val="100000"/>
              </a:lnSpc>
              <a:spcBef>
                <a:spcPts val="0"/>
              </a:spcBef>
              <a:spcAft>
                <a:spcPts val="0"/>
              </a:spcAft>
              <a:buClr>
                <a:schemeClr val="dk1"/>
              </a:buClr>
              <a:buSzPct val="100000"/>
              <a:buNone/>
              <a:defRPr sz="3600">
                <a:solidFill>
                  <a:schemeClr val="dk1"/>
                </a:solidFill>
              </a:defRPr>
            </a:lvl6pPr>
            <a:lvl7pPr lvl="6" algn="r">
              <a:lnSpc>
                <a:spcPct val="100000"/>
              </a:lnSpc>
              <a:spcBef>
                <a:spcPts val="0"/>
              </a:spcBef>
              <a:spcAft>
                <a:spcPts val="0"/>
              </a:spcAft>
              <a:buClr>
                <a:schemeClr val="dk1"/>
              </a:buClr>
              <a:buSzPct val="100000"/>
              <a:buNone/>
              <a:defRPr sz="3600">
                <a:solidFill>
                  <a:schemeClr val="dk1"/>
                </a:solidFill>
              </a:defRPr>
            </a:lvl7pPr>
            <a:lvl8pPr lvl="7" algn="r">
              <a:lnSpc>
                <a:spcPct val="100000"/>
              </a:lnSpc>
              <a:spcBef>
                <a:spcPts val="0"/>
              </a:spcBef>
              <a:spcAft>
                <a:spcPts val="0"/>
              </a:spcAft>
              <a:buClr>
                <a:schemeClr val="dk1"/>
              </a:buClr>
              <a:buSzPct val="100000"/>
              <a:buNone/>
              <a:defRPr sz="3600">
                <a:solidFill>
                  <a:schemeClr val="dk1"/>
                </a:solidFill>
              </a:defRPr>
            </a:lvl8pPr>
            <a:lvl9pPr lvl="8" algn="r">
              <a:lnSpc>
                <a:spcPct val="100000"/>
              </a:lnSpc>
              <a:spcBef>
                <a:spcPts val="0"/>
              </a:spcBef>
              <a:spcAft>
                <a:spcPts val="0"/>
              </a:spcAft>
              <a:buClr>
                <a:schemeClr val="dk1"/>
              </a:buClr>
              <a:buSzPct val="100000"/>
              <a:buNone/>
              <a:defRPr sz="3600">
                <a:solidFill>
                  <a:schemeClr val="dk1"/>
                </a:solidFill>
              </a:defRPr>
            </a:lvl9pPr>
          </a:lstStyle>
          <a:p/>
        </p:txBody>
      </p:sp>
      <p:sp>
        <p:nvSpPr>
          <p:cNvPr id="113" name="Shape 113"/>
          <p:cNvSpPr txBox="1"/>
          <p:nvPr>
            <p:ph idx="1" type="body"/>
          </p:nvPr>
        </p:nvSpPr>
        <p:spPr>
          <a:xfrm>
            <a:off x="4017625" y="305250"/>
            <a:ext cx="4806900" cy="30246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14" name="Shape 114"/>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9">
    <p:bg>
      <p:bgPr>
        <a:solidFill>
          <a:srgbClr val="FFFFFF"/>
        </a:solidFill>
      </p:bgPr>
    </p:bg>
    <p:spTree>
      <p:nvGrpSpPr>
        <p:cNvPr id="115" name="Shape 115"/>
        <p:cNvGrpSpPr/>
        <p:nvPr/>
      </p:nvGrpSpPr>
      <p:grpSpPr>
        <a:xfrm>
          <a:off x="0" y="0"/>
          <a:ext cx="0" cy="0"/>
          <a:chOff x="0" y="0"/>
          <a:chExt cx="0" cy="0"/>
        </a:xfrm>
      </p:grpSpPr>
      <p:sp>
        <p:nvSpPr>
          <p:cNvPr id="116" name="Shape 116"/>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7" name="Shape 117"/>
          <p:cNvSpPr/>
          <p:nvPr/>
        </p:nvSpPr>
        <p:spPr>
          <a:xfrm>
            <a:off x="0" y="0"/>
            <a:ext cx="4572000" cy="5143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118" name="Shape 118"/>
          <p:cNvSpPr txBox="1"/>
          <p:nvPr>
            <p:ph type="title"/>
          </p:nvPr>
        </p:nvSpPr>
        <p:spPr>
          <a:xfrm>
            <a:off x="4852825" y="233150"/>
            <a:ext cx="4016400" cy="1181400"/>
          </a:xfrm>
          <a:prstGeom prst="rect">
            <a:avLst/>
          </a:prstGeom>
          <a:noFill/>
        </p:spPr>
        <p:txBody>
          <a:bodyPr anchorCtr="0" anchor="b" bIns="91425" lIns="91425" rIns="91425" tIns="91425"/>
          <a:lstStyle>
            <a:lvl1pPr lvl="0" algn="l">
              <a:lnSpc>
                <a:spcPct val="100000"/>
              </a:lnSpc>
              <a:spcBef>
                <a:spcPts val="0"/>
              </a:spcBef>
              <a:spcAft>
                <a:spcPts val="0"/>
              </a:spcAft>
              <a:buClr>
                <a:schemeClr val="dk1"/>
              </a:buClr>
              <a:buSzPct val="100000"/>
              <a:buNone/>
              <a:defRPr b="1" sz="3000">
                <a:solidFill>
                  <a:schemeClr val="dk1"/>
                </a:solidFill>
              </a:defRPr>
            </a:lvl1pPr>
            <a:lvl2pPr lvl="1" algn="l">
              <a:lnSpc>
                <a:spcPct val="100000"/>
              </a:lnSpc>
              <a:spcBef>
                <a:spcPts val="0"/>
              </a:spcBef>
              <a:spcAft>
                <a:spcPts val="0"/>
              </a:spcAft>
              <a:buClr>
                <a:schemeClr val="dk1"/>
              </a:buClr>
              <a:buSzPct val="100000"/>
              <a:buNone/>
              <a:defRPr b="1" sz="3000">
                <a:solidFill>
                  <a:schemeClr val="dk1"/>
                </a:solidFill>
              </a:defRPr>
            </a:lvl2pPr>
            <a:lvl3pPr lvl="2" algn="l">
              <a:lnSpc>
                <a:spcPct val="100000"/>
              </a:lnSpc>
              <a:spcBef>
                <a:spcPts val="0"/>
              </a:spcBef>
              <a:spcAft>
                <a:spcPts val="0"/>
              </a:spcAft>
              <a:buClr>
                <a:schemeClr val="dk1"/>
              </a:buClr>
              <a:buSzPct val="100000"/>
              <a:buNone/>
              <a:defRPr b="1" sz="3000">
                <a:solidFill>
                  <a:schemeClr val="dk1"/>
                </a:solidFill>
              </a:defRPr>
            </a:lvl3pPr>
            <a:lvl4pPr lvl="3" algn="l">
              <a:lnSpc>
                <a:spcPct val="100000"/>
              </a:lnSpc>
              <a:spcBef>
                <a:spcPts val="0"/>
              </a:spcBef>
              <a:spcAft>
                <a:spcPts val="0"/>
              </a:spcAft>
              <a:buClr>
                <a:schemeClr val="dk1"/>
              </a:buClr>
              <a:buSzPct val="100000"/>
              <a:buNone/>
              <a:defRPr b="1" sz="3000">
                <a:solidFill>
                  <a:schemeClr val="dk1"/>
                </a:solidFill>
              </a:defRPr>
            </a:lvl4pPr>
            <a:lvl5pPr lvl="4" algn="l">
              <a:lnSpc>
                <a:spcPct val="100000"/>
              </a:lnSpc>
              <a:spcBef>
                <a:spcPts val="0"/>
              </a:spcBef>
              <a:spcAft>
                <a:spcPts val="0"/>
              </a:spcAft>
              <a:buClr>
                <a:schemeClr val="dk1"/>
              </a:buClr>
              <a:buSzPct val="100000"/>
              <a:buNone/>
              <a:defRPr b="1" sz="3000">
                <a:solidFill>
                  <a:schemeClr val="dk1"/>
                </a:solidFill>
              </a:defRPr>
            </a:lvl5pPr>
            <a:lvl6pPr lvl="5" algn="l">
              <a:lnSpc>
                <a:spcPct val="100000"/>
              </a:lnSpc>
              <a:spcBef>
                <a:spcPts val="0"/>
              </a:spcBef>
              <a:spcAft>
                <a:spcPts val="0"/>
              </a:spcAft>
              <a:buClr>
                <a:schemeClr val="dk1"/>
              </a:buClr>
              <a:buSzPct val="100000"/>
              <a:buNone/>
              <a:defRPr b="1" sz="3000">
                <a:solidFill>
                  <a:schemeClr val="dk1"/>
                </a:solidFill>
              </a:defRPr>
            </a:lvl6pPr>
            <a:lvl7pPr lvl="6" algn="l">
              <a:lnSpc>
                <a:spcPct val="100000"/>
              </a:lnSpc>
              <a:spcBef>
                <a:spcPts val="0"/>
              </a:spcBef>
              <a:spcAft>
                <a:spcPts val="0"/>
              </a:spcAft>
              <a:buClr>
                <a:schemeClr val="dk1"/>
              </a:buClr>
              <a:buSzPct val="100000"/>
              <a:buNone/>
              <a:defRPr b="1" sz="3000">
                <a:solidFill>
                  <a:schemeClr val="dk1"/>
                </a:solidFill>
              </a:defRPr>
            </a:lvl7pPr>
            <a:lvl8pPr lvl="7" algn="l">
              <a:lnSpc>
                <a:spcPct val="100000"/>
              </a:lnSpc>
              <a:spcBef>
                <a:spcPts val="0"/>
              </a:spcBef>
              <a:spcAft>
                <a:spcPts val="0"/>
              </a:spcAft>
              <a:buClr>
                <a:schemeClr val="dk1"/>
              </a:buClr>
              <a:buSzPct val="100000"/>
              <a:buNone/>
              <a:defRPr b="1" sz="3000">
                <a:solidFill>
                  <a:schemeClr val="dk1"/>
                </a:solidFill>
              </a:defRPr>
            </a:lvl8pPr>
            <a:lvl9pPr lvl="8" algn="l">
              <a:lnSpc>
                <a:spcPct val="100000"/>
              </a:lnSpc>
              <a:spcBef>
                <a:spcPts val="0"/>
              </a:spcBef>
              <a:spcAft>
                <a:spcPts val="0"/>
              </a:spcAft>
              <a:buClr>
                <a:schemeClr val="dk1"/>
              </a:buClr>
              <a:buSzPct val="100000"/>
              <a:buNone/>
              <a:defRPr b="1" sz="3000">
                <a:solidFill>
                  <a:schemeClr val="dk1"/>
                </a:solidFill>
              </a:defRPr>
            </a:lvl9pPr>
          </a:lstStyle>
          <a:p/>
        </p:txBody>
      </p:sp>
      <p:sp>
        <p:nvSpPr>
          <p:cNvPr id="119" name="Shape 119"/>
          <p:cNvSpPr txBox="1"/>
          <p:nvPr>
            <p:ph idx="1" type="body"/>
          </p:nvPr>
        </p:nvSpPr>
        <p:spPr>
          <a:xfrm>
            <a:off x="4852900" y="1672726"/>
            <a:ext cx="4016400" cy="2990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20" name="Shape 120"/>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p:nvPr/>
        </p:nvSpPr>
        <p:spPr>
          <a:xfrm flipH="1" rot="10800000">
            <a:off x="0" y="1163100"/>
            <a:ext cx="9144000" cy="3980399"/>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18" name="Shape 18"/>
          <p:cNvSpPr/>
          <p:nvPr/>
        </p:nvSpPr>
        <p:spPr>
          <a:xfrm flipH="1">
            <a:off x="4526627" y="571349"/>
            <a:ext cx="4617372"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19" name="Shape 19"/>
          <p:cNvSpPr/>
          <p:nvPr/>
        </p:nvSpPr>
        <p:spPr>
          <a:xfrm rot="10800000">
            <a:off x="4526627" y="1162132"/>
            <a:ext cx="4617372"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20" name="Shape 20"/>
          <p:cNvSpPr txBox="1"/>
          <p:nvPr>
            <p:ph type="title"/>
          </p:nvPr>
        </p:nvSpPr>
        <p:spPr>
          <a:xfrm>
            <a:off x="457200" y="205978"/>
            <a:ext cx="8229600" cy="8574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1" name="Shape 21"/>
          <p:cNvSpPr txBox="1"/>
          <p:nvPr>
            <p:ph idx="1" type="body"/>
          </p:nvPr>
        </p:nvSpPr>
        <p:spPr>
          <a:xfrm>
            <a:off x="457200" y="1200150"/>
            <a:ext cx="82296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50">
    <p:bg>
      <p:bgPr>
        <a:solidFill>
          <a:srgbClr val="FFFFFF"/>
        </a:solidFill>
      </p:bgPr>
    </p:bg>
    <p:spTree>
      <p:nvGrpSpPr>
        <p:cNvPr id="121" name="Shape 121"/>
        <p:cNvGrpSpPr/>
        <p:nvPr/>
      </p:nvGrpSpPr>
      <p:grpSpPr>
        <a:xfrm>
          <a:off x="0" y="0"/>
          <a:ext cx="0" cy="0"/>
          <a:chOff x="0" y="0"/>
          <a:chExt cx="0" cy="0"/>
        </a:xfrm>
      </p:grpSpPr>
      <p:sp>
        <p:nvSpPr>
          <p:cNvPr id="122" name="Shape 122"/>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23" name="Shape 123"/>
          <p:cNvSpPr txBox="1"/>
          <p:nvPr>
            <p:ph type="title"/>
          </p:nvPr>
        </p:nvSpPr>
        <p:spPr>
          <a:xfrm>
            <a:off x="262271" y="307825"/>
            <a:ext cx="3378300" cy="1418100"/>
          </a:xfrm>
          <a:prstGeom prst="rect">
            <a:avLst/>
          </a:prstGeom>
          <a:noFill/>
        </p:spPr>
        <p:txBody>
          <a:bodyPr anchorCtr="0" anchor="b" bIns="91425" lIns="91425" rIns="91425" tIns="91425"/>
          <a:lstStyle>
            <a:lvl1pPr lvl="0" algn="l">
              <a:lnSpc>
                <a:spcPct val="100000"/>
              </a:lnSpc>
              <a:spcBef>
                <a:spcPts val="0"/>
              </a:spcBef>
              <a:spcAft>
                <a:spcPts val="0"/>
              </a:spcAft>
              <a:buClr>
                <a:schemeClr val="dk1"/>
              </a:buClr>
              <a:buSzPct val="100000"/>
              <a:buNone/>
              <a:defRPr sz="3000">
                <a:solidFill>
                  <a:schemeClr val="dk1"/>
                </a:solidFill>
              </a:defRPr>
            </a:lvl1pPr>
            <a:lvl2pPr lvl="1" algn="l">
              <a:lnSpc>
                <a:spcPct val="100000"/>
              </a:lnSpc>
              <a:spcBef>
                <a:spcPts val="0"/>
              </a:spcBef>
              <a:spcAft>
                <a:spcPts val="0"/>
              </a:spcAft>
              <a:buClr>
                <a:schemeClr val="dk1"/>
              </a:buClr>
              <a:buSzPct val="100000"/>
              <a:buNone/>
              <a:defRPr sz="3000">
                <a:solidFill>
                  <a:schemeClr val="dk1"/>
                </a:solidFill>
              </a:defRPr>
            </a:lvl2pPr>
            <a:lvl3pPr lvl="2" algn="l">
              <a:lnSpc>
                <a:spcPct val="100000"/>
              </a:lnSpc>
              <a:spcBef>
                <a:spcPts val="0"/>
              </a:spcBef>
              <a:spcAft>
                <a:spcPts val="0"/>
              </a:spcAft>
              <a:buClr>
                <a:schemeClr val="dk1"/>
              </a:buClr>
              <a:buSzPct val="100000"/>
              <a:buNone/>
              <a:defRPr sz="3000">
                <a:solidFill>
                  <a:schemeClr val="dk1"/>
                </a:solidFill>
              </a:defRPr>
            </a:lvl3pPr>
            <a:lvl4pPr lvl="3" algn="l">
              <a:lnSpc>
                <a:spcPct val="100000"/>
              </a:lnSpc>
              <a:spcBef>
                <a:spcPts val="0"/>
              </a:spcBef>
              <a:spcAft>
                <a:spcPts val="0"/>
              </a:spcAft>
              <a:buClr>
                <a:schemeClr val="dk1"/>
              </a:buClr>
              <a:buSzPct val="100000"/>
              <a:buNone/>
              <a:defRPr sz="3000">
                <a:solidFill>
                  <a:schemeClr val="dk1"/>
                </a:solidFill>
              </a:defRPr>
            </a:lvl4pPr>
            <a:lvl5pPr lvl="4" algn="l">
              <a:lnSpc>
                <a:spcPct val="100000"/>
              </a:lnSpc>
              <a:spcBef>
                <a:spcPts val="0"/>
              </a:spcBef>
              <a:spcAft>
                <a:spcPts val="0"/>
              </a:spcAft>
              <a:buClr>
                <a:schemeClr val="dk1"/>
              </a:buClr>
              <a:buSzPct val="100000"/>
              <a:buNone/>
              <a:defRPr sz="3000">
                <a:solidFill>
                  <a:schemeClr val="dk1"/>
                </a:solidFill>
              </a:defRPr>
            </a:lvl5pPr>
            <a:lvl6pPr lvl="5" algn="l">
              <a:lnSpc>
                <a:spcPct val="100000"/>
              </a:lnSpc>
              <a:spcBef>
                <a:spcPts val="0"/>
              </a:spcBef>
              <a:spcAft>
                <a:spcPts val="0"/>
              </a:spcAft>
              <a:buClr>
                <a:schemeClr val="dk1"/>
              </a:buClr>
              <a:buSzPct val="100000"/>
              <a:buNone/>
              <a:defRPr sz="3000">
                <a:solidFill>
                  <a:schemeClr val="dk1"/>
                </a:solidFill>
              </a:defRPr>
            </a:lvl6pPr>
            <a:lvl7pPr lvl="6" algn="l">
              <a:lnSpc>
                <a:spcPct val="100000"/>
              </a:lnSpc>
              <a:spcBef>
                <a:spcPts val="0"/>
              </a:spcBef>
              <a:spcAft>
                <a:spcPts val="0"/>
              </a:spcAft>
              <a:buClr>
                <a:schemeClr val="dk1"/>
              </a:buClr>
              <a:buSzPct val="100000"/>
              <a:buNone/>
              <a:defRPr sz="3000">
                <a:solidFill>
                  <a:schemeClr val="dk1"/>
                </a:solidFill>
              </a:defRPr>
            </a:lvl7pPr>
            <a:lvl8pPr lvl="7" algn="l">
              <a:lnSpc>
                <a:spcPct val="100000"/>
              </a:lnSpc>
              <a:spcBef>
                <a:spcPts val="0"/>
              </a:spcBef>
              <a:spcAft>
                <a:spcPts val="0"/>
              </a:spcAft>
              <a:buClr>
                <a:schemeClr val="dk1"/>
              </a:buClr>
              <a:buSzPct val="100000"/>
              <a:buNone/>
              <a:defRPr sz="3000">
                <a:solidFill>
                  <a:schemeClr val="dk1"/>
                </a:solidFill>
              </a:defRPr>
            </a:lvl8pPr>
            <a:lvl9pPr lvl="8" algn="l">
              <a:lnSpc>
                <a:spcPct val="100000"/>
              </a:lnSpc>
              <a:spcBef>
                <a:spcPts val="0"/>
              </a:spcBef>
              <a:spcAft>
                <a:spcPts val="0"/>
              </a:spcAft>
              <a:buClr>
                <a:schemeClr val="dk1"/>
              </a:buClr>
              <a:buSzPct val="100000"/>
              <a:buNone/>
              <a:defRPr sz="3000">
                <a:solidFill>
                  <a:schemeClr val="dk1"/>
                </a:solidFill>
              </a:defRPr>
            </a:lvl9pPr>
          </a:lstStyle>
          <a:p/>
        </p:txBody>
      </p:sp>
      <p:sp>
        <p:nvSpPr>
          <p:cNvPr id="124" name="Shape 124"/>
          <p:cNvSpPr txBox="1"/>
          <p:nvPr>
            <p:ph idx="1" type="body"/>
          </p:nvPr>
        </p:nvSpPr>
        <p:spPr>
          <a:xfrm>
            <a:off x="266353" y="1808125"/>
            <a:ext cx="3378300" cy="27687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p:txBody>
      </p:sp>
      <p:sp>
        <p:nvSpPr>
          <p:cNvPr id="125" name="Shape 125"/>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38">
    <p:bg>
      <p:bgPr>
        <a:solidFill>
          <a:srgbClr val="FFFFFF"/>
        </a:solidFill>
      </p:bgPr>
    </p:bg>
    <p:spTree>
      <p:nvGrpSpPr>
        <p:cNvPr id="126" name="Shape 126"/>
        <p:cNvGrpSpPr/>
        <p:nvPr/>
      </p:nvGrpSpPr>
      <p:grpSpPr>
        <a:xfrm>
          <a:off x="0" y="0"/>
          <a:ext cx="0" cy="0"/>
          <a:chOff x="0" y="0"/>
          <a:chExt cx="0" cy="0"/>
        </a:xfrm>
      </p:grpSpPr>
      <p:sp>
        <p:nvSpPr>
          <p:cNvPr id="127" name="Shape 127"/>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28" name="Shape 128"/>
          <p:cNvSpPr/>
          <p:nvPr/>
        </p:nvSpPr>
        <p:spPr>
          <a:xfrm>
            <a:off x="0" y="0"/>
            <a:ext cx="3512700" cy="5143500"/>
          </a:xfrm>
          <a:prstGeom prst="rect">
            <a:avLst/>
          </a:prstGeom>
          <a:solidFill>
            <a:srgbClr val="000000"/>
          </a:solidFill>
          <a:ln>
            <a:noFill/>
          </a:ln>
        </p:spPr>
        <p:txBody>
          <a:bodyPr anchorCtr="0" anchor="ctr" bIns="91425" lIns="91425" rIns="91425" tIns="91425">
            <a:noAutofit/>
          </a:bodyPr>
          <a:lstStyle/>
          <a:p>
            <a:pPr lvl="0">
              <a:spcBef>
                <a:spcPts val="0"/>
              </a:spcBef>
              <a:buNone/>
            </a:pPr>
            <a:r>
              <a:t/>
            </a:r>
            <a:endParaRPr/>
          </a:p>
        </p:txBody>
      </p:sp>
      <p:sp>
        <p:nvSpPr>
          <p:cNvPr id="129" name="Shape 129"/>
          <p:cNvSpPr txBox="1"/>
          <p:nvPr>
            <p:ph type="title"/>
          </p:nvPr>
        </p:nvSpPr>
        <p:spPr>
          <a:xfrm>
            <a:off x="311700" y="307825"/>
            <a:ext cx="2631900" cy="4316700"/>
          </a:xfrm>
          <a:prstGeom prst="rect">
            <a:avLst/>
          </a:prstGeom>
          <a:noFill/>
        </p:spPr>
        <p:txBody>
          <a:bodyPr anchorCtr="0" anchor="t" bIns="91425" lIns="91425" rIns="91425" tIns="91425"/>
          <a:lstStyle>
            <a:lvl1pPr lvl="0" algn="l">
              <a:lnSpc>
                <a:spcPct val="100000"/>
              </a:lnSpc>
              <a:spcBef>
                <a:spcPts val="0"/>
              </a:spcBef>
              <a:spcAft>
                <a:spcPts val="0"/>
              </a:spcAft>
              <a:buClr>
                <a:srgbClr val="FFFFFF"/>
              </a:buClr>
              <a:buSzPct val="100000"/>
              <a:buNone/>
              <a:defRPr b="1" sz="3000">
                <a:solidFill>
                  <a:srgbClr val="FFFFFF"/>
                </a:solidFill>
              </a:defRPr>
            </a:lvl1pPr>
            <a:lvl2pPr lvl="1" algn="l">
              <a:lnSpc>
                <a:spcPct val="100000"/>
              </a:lnSpc>
              <a:spcBef>
                <a:spcPts val="0"/>
              </a:spcBef>
              <a:spcAft>
                <a:spcPts val="0"/>
              </a:spcAft>
              <a:buClr>
                <a:srgbClr val="FFFFFF"/>
              </a:buClr>
              <a:buSzPct val="100000"/>
              <a:buNone/>
              <a:defRPr b="1" sz="3000">
                <a:solidFill>
                  <a:srgbClr val="FFFFFF"/>
                </a:solidFill>
              </a:defRPr>
            </a:lvl2pPr>
            <a:lvl3pPr lvl="2" algn="l">
              <a:lnSpc>
                <a:spcPct val="100000"/>
              </a:lnSpc>
              <a:spcBef>
                <a:spcPts val="0"/>
              </a:spcBef>
              <a:spcAft>
                <a:spcPts val="0"/>
              </a:spcAft>
              <a:buClr>
                <a:srgbClr val="FFFFFF"/>
              </a:buClr>
              <a:buSzPct val="100000"/>
              <a:buNone/>
              <a:defRPr b="1" sz="3000">
                <a:solidFill>
                  <a:srgbClr val="FFFFFF"/>
                </a:solidFill>
              </a:defRPr>
            </a:lvl3pPr>
            <a:lvl4pPr lvl="3" algn="l">
              <a:lnSpc>
                <a:spcPct val="100000"/>
              </a:lnSpc>
              <a:spcBef>
                <a:spcPts val="0"/>
              </a:spcBef>
              <a:spcAft>
                <a:spcPts val="0"/>
              </a:spcAft>
              <a:buClr>
                <a:srgbClr val="FFFFFF"/>
              </a:buClr>
              <a:buSzPct val="100000"/>
              <a:buNone/>
              <a:defRPr b="1" sz="3000">
                <a:solidFill>
                  <a:srgbClr val="FFFFFF"/>
                </a:solidFill>
              </a:defRPr>
            </a:lvl4pPr>
            <a:lvl5pPr lvl="4" algn="l">
              <a:lnSpc>
                <a:spcPct val="100000"/>
              </a:lnSpc>
              <a:spcBef>
                <a:spcPts val="0"/>
              </a:spcBef>
              <a:spcAft>
                <a:spcPts val="0"/>
              </a:spcAft>
              <a:buClr>
                <a:srgbClr val="FFFFFF"/>
              </a:buClr>
              <a:buSzPct val="100000"/>
              <a:buNone/>
              <a:defRPr b="1" sz="3000">
                <a:solidFill>
                  <a:srgbClr val="FFFFFF"/>
                </a:solidFill>
              </a:defRPr>
            </a:lvl5pPr>
            <a:lvl6pPr lvl="5" algn="l">
              <a:lnSpc>
                <a:spcPct val="100000"/>
              </a:lnSpc>
              <a:spcBef>
                <a:spcPts val="0"/>
              </a:spcBef>
              <a:spcAft>
                <a:spcPts val="0"/>
              </a:spcAft>
              <a:buClr>
                <a:srgbClr val="FFFFFF"/>
              </a:buClr>
              <a:buSzPct val="100000"/>
              <a:buNone/>
              <a:defRPr b="1" sz="3000">
                <a:solidFill>
                  <a:srgbClr val="FFFFFF"/>
                </a:solidFill>
              </a:defRPr>
            </a:lvl6pPr>
            <a:lvl7pPr lvl="6" algn="l">
              <a:lnSpc>
                <a:spcPct val="100000"/>
              </a:lnSpc>
              <a:spcBef>
                <a:spcPts val="0"/>
              </a:spcBef>
              <a:spcAft>
                <a:spcPts val="0"/>
              </a:spcAft>
              <a:buClr>
                <a:srgbClr val="FFFFFF"/>
              </a:buClr>
              <a:buSzPct val="100000"/>
              <a:buNone/>
              <a:defRPr b="1" sz="3000">
                <a:solidFill>
                  <a:srgbClr val="FFFFFF"/>
                </a:solidFill>
              </a:defRPr>
            </a:lvl7pPr>
            <a:lvl8pPr lvl="7" algn="l">
              <a:lnSpc>
                <a:spcPct val="100000"/>
              </a:lnSpc>
              <a:spcBef>
                <a:spcPts val="0"/>
              </a:spcBef>
              <a:spcAft>
                <a:spcPts val="0"/>
              </a:spcAft>
              <a:buClr>
                <a:srgbClr val="FFFFFF"/>
              </a:buClr>
              <a:buSzPct val="100000"/>
              <a:buNone/>
              <a:defRPr b="1" sz="3000">
                <a:solidFill>
                  <a:srgbClr val="FFFFFF"/>
                </a:solidFill>
              </a:defRPr>
            </a:lvl8pPr>
            <a:lvl9pPr lvl="8" algn="l">
              <a:lnSpc>
                <a:spcPct val="100000"/>
              </a:lnSpc>
              <a:spcBef>
                <a:spcPts val="0"/>
              </a:spcBef>
              <a:spcAft>
                <a:spcPts val="0"/>
              </a:spcAft>
              <a:buClr>
                <a:srgbClr val="FFFFFF"/>
              </a:buClr>
              <a:buSzPct val="100000"/>
              <a:buNone/>
              <a:defRPr b="1" sz="3000">
                <a:solidFill>
                  <a:srgbClr val="FFFFFF"/>
                </a:solidFill>
              </a:defRPr>
            </a:lvl9pPr>
          </a:lstStyle>
          <a:p/>
        </p:txBody>
      </p:sp>
      <p:sp>
        <p:nvSpPr>
          <p:cNvPr id="130" name="Shape 130"/>
          <p:cNvSpPr txBox="1"/>
          <p:nvPr>
            <p:ph idx="1" type="body"/>
          </p:nvPr>
        </p:nvSpPr>
        <p:spPr>
          <a:xfrm>
            <a:off x="4011825" y="364950"/>
            <a:ext cx="4850400" cy="42597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8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31" name="Shape 131"/>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55">
    <p:bg>
      <p:bgPr>
        <a:solidFill>
          <a:srgbClr val="FFFFFF"/>
        </a:solidFill>
      </p:bgPr>
    </p:bg>
    <p:spTree>
      <p:nvGrpSpPr>
        <p:cNvPr id="132" name="Shape 132"/>
        <p:cNvGrpSpPr/>
        <p:nvPr/>
      </p:nvGrpSpPr>
      <p:grpSpPr>
        <a:xfrm>
          <a:off x="0" y="0"/>
          <a:ext cx="0" cy="0"/>
          <a:chOff x="0" y="0"/>
          <a:chExt cx="0" cy="0"/>
        </a:xfrm>
      </p:grpSpPr>
      <p:sp>
        <p:nvSpPr>
          <p:cNvPr id="133" name="Shape 133"/>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34" name="Shape 134"/>
          <p:cNvSpPr txBox="1"/>
          <p:nvPr>
            <p:ph type="title"/>
          </p:nvPr>
        </p:nvSpPr>
        <p:spPr>
          <a:xfrm>
            <a:off x="291875" y="406900"/>
            <a:ext cx="4813500" cy="1388700"/>
          </a:xfrm>
          <a:prstGeom prst="rect">
            <a:avLst/>
          </a:prstGeom>
          <a:noFill/>
        </p:spPr>
        <p:txBody>
          <a:bodyPr anchorCtr="0" anchor="b" bIns="91425" lIns="91425" rIns="91425" tIns="91425"/>
          <a:lstStyle>
            <a:lvl1pPr lvl="0" algn="l">
              <a:lnSpc>
                <a:spcPct val="100000"/>
              </a:lnSpc>
              <a:spcBef>
                <a:spcPts val="0"/>
              </a:spcBef>
              <a:spcAft>
                <a:spcPts val="0"/>
              </a:spcAft>
              <a:buClr>
                <a:schemeClr val="dk1"/>
              </a:buClr>
              <a:buSzPct val="100000"/>
              <a:buNone/>
              <a:defRPr sz="3000">
                <a:solidFill>
                  <a:schemeClr val="dk1"/>
                </a:solidFill>
              </a:defRPr>
            </a:lvl1pPr>
            <a:lvl2pPr lvl="1" algn="l">
              <a:lnSpc>
                <a:spcPct val="100000"/>
              </a:lnSpc>
              <a:spcBef>
                <a:spcPts val="0"/>
              </a:spcBef>
              <a:spcAft>
                <a:spcPts val="0"/>
              </a:spcAft>
              <a:buClr>
                <a:schemeClr val="dk1"/>
              </a:buClr>
              <a:buSzPct val="100000"/>
              <a:buNone/>
              <a:defRPr sz="3000">
                <a:solidFill>
                  <a:schemeClr val="dk1"/>
                </a:solidFill>
              </a:defRPr>
            </a:lvl2pPr>
            <a:lvl3pPr lvl="2" algn="l">
              <a:lnSpc>
                <a:spcPct val="100000"/>
              </a:lnSpc>
              <a:spcBef>
                <a:spcPts val="0"/>
              </a:spcBef>
              <a:spcAft>
                <a:spcPts val="0"/>
              </a:spcAft>
              <a:buClr>
                <a:schemeClr val="dk1"/>
              </a:buClr>
              <a:buSzPct val="100000"/>
              <a:buNone/>
              <a:defRPr sz="3000">
                <a:solidFill>
                  <a:schemeClr val="dk1"/>
                </a:solidFill>
              </a:defRPr>
            </a:lvl3pPr>
            <a:lvl4pPr lvl="3" algn="l">
              <a:lnSpc>
                <a:spcPct val="100000"/>
              </a:lnSpc>
              <a:spcBef>
                <a:spcPts val="0"/>
              </a:spcBef>
              <a:spcAft>
                <a:spcPts val="0"/>
              </a:spcAft>
              <a:buClr>
                <a:schemeClr val="dk1"/>
              </a:buClr>
              <a:buSzPct val="100000"/>
              <a:buNone/>
              <a:defRPr sz="3000">
                <a:solidFill>
                  <a:schemeClr val="dk1"/>
                </a:solidFill>
              </a:defRPr>
            </a:lvl4pPr>
            <a:lvl5pPr lvl="4" algn="l">
              <a:lnSpc>
                <a:spcPct val="100000"/>
              </a:lnSpc>
              <a:spcBef>
                <a:spcPts val="0"/>
              </a:spcBef>
              <a:spcAft>
                <a:spcPts val="0"/>
              </a:spcAft>
              <a:buClr>
                <a:schemeClr val="dk1"/>
              </a:buClr>
              <a:buSzPct val="100000"/>
              <a:buNone/>
              <a:defRPr sz="3000">
                <a:solidFill>
                  <a:schemeClr val="dk1"/>
                </a:solidFill>
              </a:defRPr>
            </a:lvl5pPr>
            <a:lvl6pPr lvl="5" algn="l">
              <a:lnSpc>
                <a:spcPct val="100000"/>
              </a:lnSpc>
              <a:spcBef>
                <a:spcPts val="0"/>
              </a:spcBef>
              <a:spcAft>
                <a:spcPts val="0"/>
              </a:spcAft>
              <a:buClr>
                <a:schemeClr val="dk1"/>
              </a:buClr>
              <a:buSzPct val="100000"/>
              <a:buNone/>
              <a:defRPr sz="3000">
                <a:solidFill>
                  <a:schemeClr val="dk1"/>
                </a:solidFill>
              </a:defRPr>
            </a:lvl6pPr>
            <a:lvl7pPr lvl="6" algn="l">
              <a:lnSpc>
                <a:spcPct val="100000"/>
              </a:lnSpc>
              <a:spcBef>
                <a:spcPts val="0"/>
              </a:spcBef>
              <a:spcAft>
                <a:spcPts val="0"/>
              </a:spcAft>
              <a:buClr>
                <a:schemeClr val="dk1"/>
              </a:buClr>
              <a:buSzPct val="100000"/>
              <a:buNone/>
              <a:defRPr sz="3000">
                <a:solidFill>
                  <a:schemeClr val="dk1"/>
                </a:solidFill>
              </a:defRPr>
            </a:lvl7pPr>
            <a:lvl8pPr lvl="7" algn="l">
              <a:lnSpc>
                <a:spcPct val="100000"/>
              </a:lnSpc>
              <a:spcBef>
                <a:spcPts val="0"/>
              </a:spcBef>
              <a:spcAft>
                <a:spcPts val="0"/>
              </a:spcAft>
              <a:buClr>
                <a:schemeClr val="dk1"/>
              </a:buClr>
              <a:buSzPct val="100000"/>
              <a:buNone/>
              <a:defRPr sz="3000">
                <a:solidFill>
                  <a:schemeClr val="dk1"/>
                </a:solidFill>
              </a:defRPr>
            </a:lvl8pPr>
            <a:lvl9pPr lvl="8" algn="l">
              <a:lnSpc>
                <a:spcPct val="100000"/>
              </a:lnSpc>
              <a:spcBef>
                <a:spcPts val="0"/>
              </a:spcBef>
              <a:spcAft>
                <a:spcPts val="0"/>
              </a:spcAft>
              <a:buClr>
                <a:schemeClr val="dk1"/>
              </a:buClr>
              <a:buSzPct val="100000"/>
              <a:buNone/>
              <a:defRPr sz="3000">
                <a:solidFill>
                  <a:schemeClr val="dk1"/>
                </a:solidFill>
              </a:defRPr>
            </a:lvl9pPr>
          </a:lstStyle>
          <a:p/>
        </p:txBody>
      </p:sp>
      <p:sp>
        <p:nvSpPr>
          <p:cNvPr id="135" name="Shape 135"/>
          <p:cNvSpPr txBox="1"/>
          <p:nvPr>
            <p:ph idx="1" type="body"/>
          </p:nvPr>
        </p:nvSpPr>
        <p:spPr>
          <a:xfrm>
            <a:off x="291975" y="1854951"/>
            <a:ext cx="4813500" cy="25770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36" name="Shape 136"/>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59">
    <p:bg>
      <p:bgPr>
        <a:solidFill>
          <a:srgbClr val="FFFFFF"/>
        </a:solidFill>
      </p:bgPr>
    </p:bg>
    <p:spTree>
      <p:nvGrpSpPr>
        <p:cNvPr id="137" name="Shape 137"/>
        <p:cNvGrpSpPr/>
        <p:nvPr/>
      </p:nvGrpSpPr>
      <p:grpSpPr>
        <a:xfrm>
          <a:off x="0" y="0"/>
          <a:ext cx="0" cy="0"/>
          <a:chOff x="0" y="0"/>
          <a:chExt cx="0" cy="0"/>
        </a:xfrm>
      </p:grpSpPr>
      <p:sp>
        <p:nvSpPr>
          <p:cNvPr id="138" name="Shape 138"/>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139" name="Shape 139"/>
          <p:cNvCxnSpPr/>
          <p:nvPr/>
        </p:nvCxnSpPr>
        <p:spPr>
          <a:xfrm>
            <a:off x="474475" y="336950"/>
            <a:ext cx="3163200" cy="0"/>
          </a:xfrm>
          <a:prstGeom prst="straightConnector1">
            <a:avLst/>
          </a:prstGeom>
          <a:noFill/>
          <a:ln cap="flat" cmpd="sng" w="9525">
            <a:solidFill>
              <a:schemeClr val="dk1"/>
            </a:solidFill>
            <a:prstDash val="solid"/>
            <a:round/>
            <a:headEnd len="med" w="med" type="none"/>
            <a:tailEnd len="med" w="med" type="none"/>
          </a:ln>
        </p:spPr>
      </p:cxnSp>
      <p:cxnSp>
        <p:nvCxnSpPr>
          <p:cNvPr id="140" name="Shape 140"/>
          <p:cNvCxnSpPr/>
          <p:nvPr/>
        </p:nvCxnSpPr>
        <p:spPr>
          <a:xfrm>
            <a:off x="3828800" y="344225"/>
            <a:ext cx="4863000" cy="0"/>
          </a:xfrm>
          <a:prstGeom prst="straightConnector1">
            <a:avLst/>
          </a:prstGeom>
          <a:noFill/>
          <a:ln cap="flat" cmpd="sng" w="9525">
            <a:solidFill>
              <a:schemeClr val="dk1"/>
            </a:solidFill>
            <a:prstDash val="solid"/>
            <a:round/>
            <a:headEnd len="med" w="med" type="none"/>
            <a:tailEnd len="med" w="med" type="none"/>
          </a:ln>
        </p:spPr>
      </p:cxnSp>
      <p:sp>
        <p:nvSpPr>
          <p:cNvPr id="141" name="Shape 141"/>
          <p:cNvSpPr txBox="1"/>
          <p:nvPr>
            <p:ph type="title"/>
          </p:nvPr>
        </p:nvSpPr>
        <p:spPr>
          <a:xfrm>
            <a:off x="474475" y="450125"/>
            <a:ext cx="3163200" cy="20622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000">
                <a:solidFill>
                  <a:schemeClr val="dk1"/>
                </a:solidFill>
              </a:defRPr>
            </a:lvl1pPr>
            <a:lvl2pPr lvl="1" algn="l">
              <a:lnSpc>
                <a:spcPct val="100000"/>
              </a:lnSpc>
              <a:spcBef>
                <a:spcPts val="0"/>
              </a:spcBef>
              <a:spcAft>
                <a:spcPts val="0"/>
              </a:spcAft>
              <a:buClr>
                <a:schemeClr val="dk1"/>
              </a:buClr>
              <a:buSzPct val="100000"/>
              <a:buNone/>
              <a:defRPr b="1" sz="3000">
                <a:solidFill>
                  <a:schemeClr val="dk1"/>
                </a:solidFill>
              </a:defRPr>
            </a:lvl2pPr>
            <a:lvl3pPr lvl="2" algn="l">
              <a:lnSpc>
                <a:spcPct val="100000"/>
              </a:lnSpc>
              <a:spcBef>
                <a:spcPts val="0"/>
              </a:spcBef>
              <a:spcAft>
                <a:spcPts val="0"/>
              </a:spcAft>
              <a:buClr>
                <a:schemeClr val="dk1"/>
              </a:buClr>
              <a:buSzPct val="100000"/>
              <a:buNone/>
              <a:defRPr b="1" sz="3000">
                <a:solidFill>
                  <a:schemeClr val="dk1"/>
                </a:solidFill>
              </a:defRPr>
            </a:lvl3pPr>
            <a:lvl4pPr lvl="3" algn="l">
              <a:lnSpc>
                <a:spcPct val="100000"/>
              </a:lnSpc>
              <a:spcBef>
                <a:spcPts val="0"/>
              </a:spcBef>
              <a:spcAft>
                <a:spcPts val="0"/>
              </a:spcAft>
              <a:buClr>
                <a:schemeClr val="dk1"/>
              </a:buClr>
              <a:buSzPct val="100000"/>
              <a:buNone/>
              <a:defRPr b="1" sz="3000">
                <a:solidFill>
                  <a:schemeClr val="dk1"/>
                </a:solidFill>
              </a:defRPr>
            </a:lvl4pPr>
            <a:lvl5pPr lvl="4" algn="l">
              <a:lnSpc>
                <a:spcPct val="100000"/>
              </a:lnSpc>
              <a:spcBef>
                <a:spcPts val="0"/>
              </a:spcBef>
              <a:spcAft>
                <a:spcPts val="0"/>
              </a:spcAft>
              <a:buClr>
                <a:schemeClr val="dk1"/>
              </a:buClr>
              <a:buSzPct val="100000"/>
              <a:buNone/>
              <a:defRPr b="1" sz="3000">
                <a:solidFill>
                  <a:schemeClr val="dk1"/>
                </a:solidFill>
              </a:defRPr>
            </a:lvl5pPr>
            <a:lvl6pPr lvl="5" algn="l">
              <a:lnSpc>
                <a:spcPct val="100000"/>
              </a:lnSpc>
              <a:spcBef>
                <a:spcPts val="0"/>
              </a:spcBef>
              <a:spcAft>
                <a:spcPts val="0"/>
              </a:spcAft>
              <a:buClr>
                <a:schemeClr val="dk1"/>
              </a:buClr>
              <a:buSzPct val="100000"/>
              <a:buNone/>
              <a:defRPr b="1" sz="3000">
                <a:solidFill>
                  <a:schemeClr val="dk1"/>
                </a:solidFill>
              </a:defRPr>
            </a:lvl6pPr>
            <a:lvl7pPr lvl="6" algn="l">
              <a:lnSpc>
                <a:spcPct val="100000"/>
              </a:lnSpc>
              <a:spcBef>
                <a:spcPts val="0"/>
              </a:spcBef>
              <a:spcAft>
                <a:spcPts val="0"/>
              </a:spcAft>
              <a:buClr>
                <a:schemeClr val="dk1"/>
              </a:buClr>
              <a:buSzPct val="100000"/>
              <a:buNone/>
              <a:defRPr b="1" sz="3000">
                <a:solidFill>
                  <a:schemeClr val="dk1"/>
                </a:solidFill>
              </a:defRPr>
            </a:lvl7pPr>
            <a:lvl8pPr lvl="7" algn="l">
              <a:lnSpc>
                <a:spcPct val="100000"/>
              </a:lnSpc>
              <a:spcBef>
                <a:spcPts val="0"/>
              </a:spcBef>
              <a:spcAft>
                <a:spcPts val="0"/>
              </a:spcAft>
              <a:buClr>
                <a:schemeClr val="dk1"/>
              </a:buClr>
              <a:buSzPct val="100000"/>
              <a:buNone/>
              <a:defRPr b="1" sz="3000">
                <a:solidFill>
                  <a:schemeClr val="dk1"/>
                </a:solidFill>
              </a:defRPr>
            </a:lvl8pPr>
            <a:lvl9pPr lvl="8" algn="l">
              <a:lnSpc>
                <a:spcPct val="100000"/>
              </a:lnSpc>
              <a:spcBef>
                <a:spcPts val="0"/>
              </a:spcBef>
              <a:spcAft>
                <a:spcPts val="0"/>
              </a:spcAft>
              <a:buClr>
                <a:schemeClr val="dk1"/>
              </a:buClr>
              <a:buSzPct val="100000"/>
              <a:buNone/>
              <a:defRPr b="1" sz="3000">
                <a:solidFill>
                  <a:schemeClr val="dk1"/>
                </a:solidFill>
              </a:defRPr>
            </a:lvl9pPr>
          </a:lstStyle>
          <a:p/>
        </p:txBody>
      </p:sp>
      <p:sp>
        <p:nvSpPr>
          <p:cNvPr id="142" name="Shape 142"/>
          <p:cNvSpPr txBox="1"/>
          <p:nvPr>
            <p:ph idx="1" type="body"/>
          </p:nvPr>
        </p:nvSpPr>
        <p:spPr>
          <a:xfrm>
            <a:off x="3828775" y="450125"/>
            <a:ext cx="48630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8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43" name="Shape 143"/>
          <p:cNvSpPr txBox="1"/>
          <p:nvPr>
            <p:ph idx="12" type="sldNum"/>
          </p:nvPr>
        </p:nvSpPr>
        <p:spPr>
          <a:xfrm>
            <a:off x="8556783" y="4749850"/>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1"/>
                </a:solidFill>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64">
    <p:bg>
      <p:bgPr>
        <a:solidFill>
          <a:srgbClr val="FFFFFF"/>
        </a:solidFill>
      </p:bgPr>
    </p:bg>
    <p:spTree>
      <p:nvGrpSpPr>
        <p:cNvPr id="144" name="Shape 144"/>
        <p:cNvGrpSpPr/>
        <p:nvPr/>
      </p:nvGrpSpPr>
      <p:grpSpPr>
        <a:xfrm>
          <a:off x="0" y="0"/>
          <a:ext cx="0" cy="0"/>
          <a:chOff x="0" y="0"/>
          <a:chExt cx="0" cy="0"/>
        </a:xfrm>
      </p:grpSpPr>
      <p:sp>
        <p:nvSpPr>
          <p:cNvPr id="145" name="Shape 145"/>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46" name="Shape 146"/>
          <p:cNvSpPr/>
          <p:nvPr/>
        </p:nvSpPr>
        <p:spPr>
          <a:xfrm>
            <a:off x="0" y="0"/>
            <a:ext cx="45834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47" name="Shape 147"/>
          <p:cNvSpPr txBox="1"/>
          <p:nvPr>
            <p:ph idx="1" type="body"/>
          </p:nvPr>
        </p:nvSpPr>
        <p:spPr>
          <a:xfrm>
            <a:off x="363750" y="554850"/>
            <a:ext cx="3855900" cy="4033800"/>
          </a:xfrm>
          <a:prstGeom prst="rect">
            <a:avLst/>
          </a:prstGeom>
          <a:noFill/>
        </p:spPr>
        <p:txBody>
          <a:bodyPr anchorCtr="0" anchor="ctr" bIns="91425" lIns="91425" rIns="91425" tIns="91425"/>
          <a:lstStyle>
            <a:lvl1pPr lvl="0" algn="l">
              <a:lnSpc>
                <a:spcPct val="115000"/>
              </a:lnSpc>
              <a:spcBef>
                <a:spcPts val="0"/>
              </a:spcBef>
              <a:spcAft>
                <a:spcPts val="1600"/>
              </a:spcAft>
              <a:buClr>
                <a:schemeClr val="lt1"/>
              </a:buClr>
              <a:buSzPct val="100000"/>
              <a:defRPr sz="2000">
                <a:solidFill>
                  <a:schemeClr val="lt1"/>
                </a:solidFill>
              </a:defRPr>
            </a:lvl1pPr>
            <a:lvl2pPr lvl="1" algn="l">
              <a:lnSpc>
                <a:spcPct val="115000"/>
              </a:lnSpc>
              <a:spcBef>
                <a:spcPts val="0"/>
              </a:spcBef>
              <a:spcAft>
                <a:spcPts val="1600"/>
              </a:spcAft>
              <a:buClr>
                <a:schemeClr val="lt1"/>
              </a:buClr>
              <a:buSzPct val="100000"/>
              <a:defRPr sz="1600">
                <a:solidFill>
                  <a:schemeClr val="lt1"/>
                </a:solidFill>
              </a:defRPr>
            </a:lvl2pPr>
            <a:lvl3pPr lvl="2" algn="l">
              <a:lnSpc>
                <a:spcPct val="115000"/>
              </a:lnSpc>
              <a:spcBef>
                <a:spcPts val="0"/>
              </a:spcBef>
              <a:spcAft>
                <a:spcPts val="1600"/>
              </a:spcAft>
              <a:buClr>
                <a:schemeClr val="lt1"/>
              </a:buClr>
              <a:buSzPct val="100000"/>
              <a:defRPr sz="1600">
                <a:solidFill>
                  <a:schemeClr val="lt1"/>
                </a:solidFill>
              </a:defRPr>
            </a:lvl3pPr>
            <a:lvl4pPr lvl="3" algn="l">
              <a:lnSpc>
                <a:spcPct val="115000"/>
              </a:lnSpc>
              <a:spcBef>
                <a:spcPts val="0"/>
              </a:spcBef>
              <a:spcAft>
                <a:spcPts val="1600"/>
              </a:spcAft>
              <a:buClr>
                <a:schemeClr val="lt1"/>
              </a:buClr>
              <a:buSzPct val="100000"/>
              <a:defRPr sz="1600">
                <a:solidFill>
                  <a:schemeClr val="lt1"/>
                </a:solidFill>
              </a:defRPr>
            </a:lvl4pPr>
            <a:lvl5pPr lvl="4" algn="l">
              <a:lnSpc>
                <a:spcPct val="115000"/>
              </a:lnSpc>
              <a:spcBef>
                <a:spcPts val="0"/>
              </a:spcBef>
              <a:spcAft>
                <a:spcPts val="1600"/>
              </a:spcAft>
              <a:buClr>
                <a:schemeClr val="lt1"/>
              </a:buClr>
              <a:buSzPct val="100000"/>
              <a:defRPr sz="1600">
                <a:solidFill>
                  <a:schemeClr val="lt1"/>
                </a:solidFill>
              </a:defRPr>
            </a:lvl5pPr>
            <a:lvl6pPr lvl="5" algn="l">
              <a:lnSpc>
                <a:spcPct val="115000"/>
              </a:lnSpc>
              <a:spcBef>
                <a:spcPts val="0"/>
              </a:spcBef>
              <a:spcAft>
                <a:spcPts val="1600"/>
              </a:spcAft>
              <a:buClr>
                <a:schemeClr val="lt1"/>
              </a:buClr>
              <a:buSzPct val="100000"/>
              <a:defRPr sz="1600">
                <a:solidFill>
                  <a:schemeClr val="lt1"/>
                </a:solidFill>
              </a:defRPr>
            </a:lvl6pPr>
            <a:lvl7pPr lvl="6" algn="l">
              <a:lnSpc>
                <a:spcPct val="115000"/>
              </a:lnSpc>
              <a:spcBef>
                <a:spcPts val="0"/>
              </a:spcBef>
              <a:spcAft>
                <a:spcPts val="1600"/>
              </a:spcAft>
              <a:buClr>
                <a:schemeClr val="lt1"/>
              </a:buClr>
              <a:buSzPct val="100000"/>
              <a:defRPr sz="1600">
                <a:solidFill>
                  <a:schemeClr val="lt1"/>
                </a:solidFill>
              </a:defRPr>
            </a:lvl7pPr>
            <a:lvl8pPr lvl="7" algn="l">
              <a:lnSpc>
                <a:spcPct val="115000"/>
              </a:lnSpc>
              <a:spcBef>
                <a:spcPts val="0"/>
              </a:spcBef>
              <a:spcAft>
                <a:spcPts val="1600"/>
              </a:spcAft>
              <a:buClr>
                <a:schemeClr val="lt1"/>
              </a:buClr>
              <a:buSzPct val="100000"/>
              <a:defRPr sz="1600">
                <a:solidFill>
                  <a:schemeClr val="lt1"/>
                </a:solidFill>
              </a:defRPr>
            </a:lvl8pPr>
            <a:lvl9pPr lvl="8" algn="l">
              <a:lnSpc>
                <a:spcPct val="115000"/>
              </a:lnSpc>
              <a:spcBef>
                <a:spcPts val="0"/>
              </a:spcBef>
              <a:spcAft>
                <a:spcPts val="1600"/>
              </a:spcAft>
              <a:buClr>
                <a:schemeClr val="lt1"/>
              </a:buClr>
              <a:buSzPct val="100000"/>
              <a:defRPr sz="1600">
                <a:solidFill>
                  <a:schemeClr val="lt1"/>
                </a:solidFill>
              </a:defRPr>
            </a:lvl9pPr>
          </a:lstStyle>
          <a:p/>
        </p:txBody>
      </p:sp>
      <p:sp>
        <p:nvSpPr>
          <p:cNvPr id="148" name="Shape 148"/>
          <p:cNvSpPr txBox="1"/>
          <p:nvPr>
            <p:ph idx="2" type="body"/>
          </p:nvPr>
        </p:nvSpPr>
        <p:spPr>
          <a:xfrm>
            <a:off x="4947375" y="554850"/>
            <a:ext cx="3855900" cy="4033800"/>
          </a:xfrm>
          <a:prstGeom prst="rect">
            <a:avLst/>
          </a:prstGeom>
          <a:noFill/>
        </p:spPr>
        <p:txBody>
          <a:bodyPr anchorCtr="0" anchor="ctr" bIns="91425" lIns="91425" rIns="91425" tIns="91425"/>
          <a:lstStyle>
            <a:lvl1pPr lvl="0" algn="l">
              <a:lnSpc>
                <a:spcPct val="115000"/>
              </a:lnSpc>
              <a:spcBef>
                <a:spcPts val="0"/>
              </a:spcBef>
              <a:spcAft>
                <a:spcPts val="1600"/>
              </a:spcAft>
              <a:buClr>
                <a:schemeClr val="dk2"/>
              </a:buClr>
              <a:buSzPct val="100000"/>
              <a:defRPr sz="2000">
                <a:solidFill>
                  <a:schemeClr val="dk2"/>
                </a:solidFill>
              </a:defRPr>
            </a:lvl1pPr>
            <a:lvl2pPr lvl="1" algn="l">
              <a:lnSpc>
                <a:spcPct val="115000"/>
              </a:lnSpc>
              <a:spcBef>
                <a:spcPts val="0"/>
              </a:spcBef>
              <a:spcAft>
                <a:spcPts val="1600"/>
              </a:spcAft>
              <a:buClr>
                <a:schemeClr val="dk2"/>
              </a:buClr>
              <a:buSzPct val="100000"/>
              <a:defRPr sz="1600">
                <a:solidFill>
                  <a:schemeClr val="dk2"/>
                </a:solidFill>
              </a:defRPr>
            </a:lvl2pPr>
            <a:lvl3pPr lvl="2" algn="l">
              <a:lnSpc>
                <a:spcPct val="115000"/>
              </a:lnSpc>
              <a:spcBef>
                <a:spcPts val="0"/>
              </a:spcBef>
              <a:spcAft>
                <a:spcPts val="1600"/>
              </a:spcAft>
              <a:buClr>
                <a:schemeClr val="dk2"/>
              </a:buClr>
              <a:buSzPct val="100000"/>
              <a:defRPr sz="1600">
                <a:solidFill>
                  <a:schemeClr val="dk2"/>
                </a:solidFill>
              </a:defRPr>
            </a:lvl3pPr>
            <a:lvl4pPr lvl="3" algn="l">
              <a:lnSpc>
                <a:spcPct val="115000"/>
              </a:lnSpc>
              <a:spcBef>
                <a:spcPts val="0"/>
              </a:spcBef>
              <a:spcAft>
                <a:spcPts val="1600"/>
              </a:spcAft>
              <a:buClr>
                <a:schemeClr val="dk2"/>
              </a:buClr>
              <a:buSzPct val="100000"/>
              <a:defRPr sz="1600">
                <a:solidFill>
                  <a:schemeClr val="dk2"/>
                </a:solidFill>
              </a:defRPr>
            </a:lvl4pPr>
            <a:lvl5pPr lvl="4" algn="l">
              <a:lnSpc>
                <a:spcPct val="115000"/>
              </a:lnSpc>
              <a:spcBef>
                <a:spcPts val="0"/>
              </a:spcBef>
              <a:spcAft>
                <a:spcPts val="1600"/>
              </a:spcAft>
              <a:buClr>
                <a:schemeClr val="dk2"/>
              </a:buClr>
              <a:buSzPct val="100000"/>
              <a:defRPr sz="1600">
                <a:solidFill>
                  <a:schemeClr val="dk2"/>
                </a:solidFill>
              </a:defRPr>
            </a:lvl5pPr>
            <a:lvl6pPr lvl="5" algn="l">
              <a:lnSpc>
                <a:spcPct val="115000"/>
              </a:lnSpc>
              <a:spcBef>
                <a:spcPts val="0"/>
              </a:spcBef>
              <a:spcAft>
                <a:spcPts val="1600"/>
              </a:spcAft>
              <a:buClr>
                <a:schemeClr val="dk2"/>
              </a:buClr>
              <a:buSzPct val="100000"/>
              <a:defRPr sz="1600">
                <a:solidFill>
                  <a:schemeClr val="dk2"/>
                </a:solidFill>
              </a:defRPr>
            </a:lvl6pPr>
            <a:lvl7pPr lvl="6" algn="l">
              <a:lnSpc>
                <a:spcPct val="115000"/>
              </a:lnSpc>
              <a:spcBef>
                <a:spcPts val="0"/>
              </a:spcBef>
              <a:spcAft>
                <a:spcPts val="1600"/>
              </a:spcAft>
              <a:buClr>
                <a:schemeClr val="dk2"/>
              </a:buClr>
              <a:buSzPct val="100000"/>
              <a:defRPr sz="1600">
                <a:solidFill>
                  <a:schemeClr val="dk2"/>
                </a:solidFill>
              </a:defRPr>
            </a:lvl7pPr>
            <a:lvl8pPr lvl="7" algn="l">
              <a:lnSpc>
                <a:spcPct val="115000"/>
              </a:lnSpc>
              <a:spcBef>
                <a:spcPts val="0"/>
              </a:spcBef>
              <a:spcAft>
                <a:spcPts val="1600"/>
              </a:spcAft>
              <a:buClr>
                <a:schemeClr val="dk2"/>
              </a:buClr>
              <a:buSzPct val="100000"/>
              <a:defRPr sz="1600">
                <a:solidFill>
                  <a:schemeClr val="dk2"/>
                </a:solidFill>
              </a:defRPr>
            </a:lvl8pPr>
            <a:lvl9pPr lvl="8" algn="l">
              <a:lnSpc>
                <a:spcPct val="115000"/>
              </a:lnSpc>
              <a:spcBef>
                <a:spcPts val="0"/>
              </a:spcBef>
              <a:spcAft>
                <a:spcPts val="1600"/>
              </a:spcAft>
              <a:buClr>
                <a:schemeClr val="dk2"/>
              </a:buClr>
              <a:buSzPct val="100000"/>
              <a:defRPr sz="1600">
                <a:solidFill>
                  <a:schemeClr val="dk2"/>
                </a:solidFill>
              </a:defRPr>
            </a:lvl9pPr>
          </a:lstStyle>
          <a:p/>
        </p:txBody>
      </p:sp>
      <p:sp>
        <p:nvSpPr>
          <p:cNvPr id="149" name="Shape 149"/>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15">
    <p:bg>
      <p:bgPr>
        <a:solidFill>
          <a:srgbClr val="FFFFFF"/>
        </a:solidFill>
      </p:bgPr>
    </p:bg>
    <p:spTree>
      <p:nvGrpSpPr>
        <p:cNvPr id="150" name="Shape 150"/>
        <p:cNvGrpSpPr/>
        <p:nvPr/>
      </p:nvGrpSpPr>
      <p:grpSpPr>
        <a:xfrm>
          <a:off x="0" y="0"/>
          <a:ext cx="0" cy="0"/>
          <a:chOff x="0" y="0"/>
          <a:chExt cx="0" cy="0"/>
        </a:xfrm>
      </p:grpSpPr>
      <p:sp>
        <p:nvSpPr>
          <p:cNvPr id="151" name="Shape 151"/>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52" name="Shape 152"/>
          <p:cNvSpPr/>
          <p:nvPr/>
        </p:nvSpPr>
        <p:spPr>
          <a:xfrm>
            <a:off x="0" y="0"/>
            <a:ext cx="3512700" cy="5143500"/>
          </a:xfrm>
          <a:prstGeom prst="rect">
            <a:avLst/>
          </a:prstGeom>
          <a:solidFill>
            <a:srgbClr val="000000"/>
          </a:solidFill>
          <a:ln>
            <a:noFill/>
          </a:ln>
        </p:spPr>
        <p:txBody>
          <a:bodyPr anchorCtr="0" anchor="ctr" bIns="91425" lIns="91425" rIns="91425" tIns="91425">
            <a:noAutofit/>
          </a:bodyPr>
          <a:lstStyle/>
          <a:p>
            <a:pPr lvl="0">
              <a:spcBef>
                <a:spcPts val="0"/>
              </a:spcBef>
              <a:buNone/>
            </a:pPr>
            <a:r>
              <a:t/>
            </a:r>
            <a:endParaRPr/>
          </a:p>
        </p:txBody>
      </p:sp>
      <p:sp>
        <p:nvSpPr>
          <p:cNvPr id="153" name="Shape 153"/>
          <p:cNvSpPr txBox="1"/>
          <p:nvPr>
            <p:ph type="title"/>
          </p:nvPr>
        </p:nvSpPr>
        <p:spPr>
          <a:xfrm>
            <a:off x="311700" y="307825"/>
            <a:ext cx="2631900" cy="4316700"/>
          </a:xfrm>
          <a:prstGeom prst="rect">
            <a:avLst/>
          </a:prstGeom>
          <a:noFill/>
        </p:spPr>
        <p:txBody>
          <a:bodyPr anchorCtr="0" anchor="t" bIns="91425" lIns="91425" rIns="91425" tIns="91425"/>
          <a:lstStyle>
            <a:lvl1pPr lvl="0" algn="l">
              <a:lnSpc>
                <a:spcPct val="100000"/>
              </a:lnSpc>
              <a:spcBef>
                <a:spcPts val="0"/>
              </a:spcBef>
              <a:spcAft>
                <a:spcPts val="0"/>
              </a:spcAft>
              <a:buClr>
                <a:srgbClr val="FFFFFF"/>
              </a:buClr>
              <a:buSzPct val="100000"/>
              <a:buNone/>
              <a:defRPr b="1" sz="3000">
                <a:solidFill>
                  <a:srgbClr val="FFFFFF"/>
                </a:solidFill>
              </a:defRPr>
            </a:lvl1pPr>
            <a:lvl2pPr lvl="1" algn="l">
              <a:lnSpc>
                <a:spcPct val="100000"/>
              </a:lnSpc>
              <a:spcBef>
                <a:spcPts val="0"/>
              </a:spcBef>
              <a:spcAft>
                <a:spcPts val="0"/>
              </a:spcAft>
              <a:buClr>
                <a:srgbClr val="FFFFFF"/>
              </a:buClr>
              <a:buSzPct val="100000"/>
              <a:buNone/>
              <a:defRPr b="1" sz="3000">
                <a:solidFill>
                  <a:srgbClr val="FFFFFF"/>
                </a:solidFill>
              </a:defRPr>
            </a:lvl2pPr>
            <a:lvl3pPr lvl="2" algn="l">
              <a:lnSpc>
                <a:spcPct val="100000"/>
              </a:lnSpc>
              <a:spcBef>
                <a:spcPts val="0"/>
              </a:spcBef>
              <a:spcAft>
                <a:spcPts val="0"/>
              </a:spcAft>
              <a:buClr>
                <a:srgbClr val="FFFFFF"/>
              </a:buClr>
              <a:buSzPct val="100000"/>
              <a:buNone/>
              <a:defRPr b="1" sz="3000">
                <a:solidFill>
                  <a:srgbClr val="FFFFFF"/>
                </a:solidFill>
              </a:defRPr>
            </a:lvl3pPr>
            <a:lvl4pPr lvl="3" algn="l">
              <a:lnSpc>
                <a:spcPct val="100000"/>
              </a:lnSpc>
              <a:spcBef>
                <a:spcPts val="0"/>
              </a:spcBef>
              <a:spcAft>
                <a:spcPts val="0"/>
              </a:spcAft>
              <a:buClr>
                <a:srgbClr val="FFFFFF"/>
              </a:buClr>
              <a:buSzPct val="100000"/>
              <a:buNone/>
              <a:defRPr b="1" sz="3000">
                <a:solidFill>
                  <a:srgbClr val="FFFFFF"/>
                </a:solidFill>
              </a:defRPr>
            </a:lvl4pPr>
            <a:lvl5pPr lvl="4" algn="l">
              <a:lnSpc>
                <a:spcPct val="100000"/>
              </a:lnSpc>
              <a:spcBef>
                <a:spcPts val="0"/>
              </a:spcBef>
              <a:spcAft>
                <a:spcPts val="0"/>
              </a:spcAft>
              <a:buClr>
                <a:srgbClr val="FFFFFF"/>
              </a:buClr>
              <a:buSzPct val="100000"/>
              <a:buNone/>
              <a:defRPr b="1" sz="3000">
                <a:solidFill>
                  <a:srgbClr val="FFFFFF"/>
                </a:solidFill>
              </a:defRPr>
            </a:lvl5pPr>
            <a:lvl6pPr lvl="5" algn="l">
              <a:lnSpc>
                <a:spcPct val="100000"/>
              </a:lnSpc>
              <a:spcBef>
                <a:spcPts val="0"/>
              </a:spcBef>
              <a:spcAft>
                <a:spcPts val="0"/>
              </a:spcAft>
              <a:buClr>
                <a:srgbClr val="FFFFFF"/>
              </a:buClr>
              <a:buSzPct val="100000"/>
              <a:buNone/>
              <a:defRPr b="1" sz="3000">
                <a:solidFill>
                  <a:srgbClr val="FFFFFF"/>
                </a:solidFill>
              </a:defRPr>
            </a:lvl6pPr>
            <a:lvl7pPr lvl="6" algn="l">
              <a:lnSpc>
                <a:spcPct val="100000"/>
              </a:lnSpc>
              <a:spcBef>
                <a:spcPts val="0"/>
              </a:spcBef>
              <a:spcAft>
                <a:spcPts val="0"/>
              </a:spcAft>
              <a:buClr>
                <a:srgbClr val="FFFFFF"/>
              </a:buClr>
              <a:buSzPct val="100000"/>
              <a:buNone/>
              <a:defRPr b="1" sz="3000">
                <a:solidFill>
                  <a:srgbClr val="FFFFFF"/>
                </a:solidFill>
              </a:defRPr>
            </a:lvl7pPr>
            <a:lvl8pPr lvl="7" algn="l">
              <a:lnSpc>
                <a:spcPct val="100000"/>
              </a:lnSpc>
              <a:spcBef>
                <a:spcPts val="0"/>
              </a:spcBef>
              <a:spcAft>
                <a:spcPts val="0"/>
              </a:spcAft>
              <a:buClr>
                <a:srgbClr val="FFFFFF"/>
              </a:buClr>
              <a:buSzPct val="100000"/>
              <a:buNone/>
              <a:defRPr b="1" sz="3000">
                <a:solidFill>
                  <a:srgbClr val="FFFFFF"/>
                </a:solidFill>
              </a:defRPr>
            </a:lvl8pPr>
            <a:lvl9pPr lvl="8" algn="l">
              <a:lnSpc>
                <a:spcPct val="100000"/>
              </a:lnSpc>
              <a:spcBef>
                <a:spcPts val="0"/>
              </a:spcBef>
              <a:spcAft>
                <a:spcPts val="0"/>
              </a:spcAft>
              <a:buClr>
                <a:srgbClr val="FFFFFF"/>
              </a:buClr>
              <a:buSzPct val="100000"/>
              <a:buNone/>
              <a:defRPr b="1" sz="3000">
                <a:solidFill>
                  <a:srgbClr val="FFFFFF"/>
                </a:solidFill>
              </a:defRPr>
            </a:lvl9pPr>
          </a:lstStyle>
          <a:p/>
        </p:txBody>
      </p:sp>
      <p:sp>
        <p:nvSpPr>
          <p:cNvPr id="154" name="Shape 154"/>
          <p:cNvSpPr txBox="1"/>
          <p:nvPr>
            <p:ph idx="1" type="body"/>
          </p:nvPr>
        </p:nvSpPr>
        <p:spPr>
          <a:xfrm>
            <a:off x="4011825" y="364950"/>
            <a:ext cx="4850400" cy="42597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8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55" name="Shape 155"/>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10">
    <p:bg>
      <p:bgPr>
        <a:solidFill>
          <a:srgbClr val="FFFFFF"/>
        </a:solidFill>
      </p:bgPr>
    </p:bg>
    <p:spTree>
      <p:nvGrpSpPr>
        <p:cNvPr id="156" name="Shape 156"/>
        <p:cNvGrpSpPr/>
        <p:nvPr/>
      </p:nvGrpSpPr>
      <p:grpSpPr>
        <a:xfrm>
          <a:off x="0" y="0"/>
          <a:ext cx="0" cy="0"/>
          <a:chOff x="0" y="0"/>
          <a:chExt cx="0" cy="0"/>
        </a:xfrm>
      </p:grpSpPr>
      <p:sp>
        <p:nvSpPr>
          <p:cNvPr id="157" name="Shape 157"/>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158" name="Shape 158"/>
          <p:cNvCxnSpPr/>
          <p:nvPr/>
        </p:nvCxnSpPr>
        <p:spPr>
          <a:xfrm>
            <a:off x="466325" y="353994"/>
            <a:ext cx="660000" cy="0"/>
          </a:xfrm>
          <a:prstGeom prst="straightConnector1">
            <a:avLst/>
          </a:prstGeom>
          <a:noFill/>
          <a:ln cap="flat" cmpd="sng" w="76200">
            <a:solidFill>
              <a:schemeClr val="dk1"/>
            </a:solidFill>
            <a:prstDash val="solid"/>
            <a:round/>
            <a:headEnd len="med" w="med" type="none"/>
            <a:tailEnd len="med" w="med" type="none"/>
          </a:ln>
        </p:spPr>
      </p:cxnSp>
      <p:sp>
        <p:nvSpPr>
          <p:cNvPr id="159" name="Shape 159"/>
          <p:cNvSpPr txBox="1"/>
          <p:nvPr>
            <p:ph type="title"/>
          </p:nvPr>
        </p:nvSpPr>
        <p:spPr>
          <a:xfrm>
            <a:off x="349300" y="450119"/>
            <a:ext cx="3898200" cy="41154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600">
                <a:solidFill>
                  <a:schemeClr val="dk1"/>
                </a:solidFill>
              </a:defRPr>
            </a:lvl1pPr>
            <a:lvl2pPr lvl="1" algn="l">
              <a:lnSpc>
                <a:spcPct val="100000"/>
              </a:lnSpc>
              <a:spcBef>
                <a:spcPts val="0"/>
              </a:spcBef>
              <a:spcAft>
                <a:spcPts val="0"/>
              </a:spcAft>
              <a:buClr>
                <a:schemeClr val="dk1"/>
              </a:buClr>
              <a:buSzPct val="100000"/>
              <a:buNone/>
              <a:defRPr b="1" sz="3600">
                <a:solidFill>
                  <a:schemeClr val="dk1"/>
                </a:solidFill>
              </a:defRPr>
            </a:lvl2pPr>
            <a:lvl3pPr lvl="2" algn="l">
              <a:lnSpc>
                <a:spcPct val="100000"/>
              </a:lnSpc>
              <a:spcBef>
                <a:spcPts val="0"/>
              </a:spcBef>
              <a:spcAft>
                <a:spcPts val="0"/>
              </a:spcAft>
              <a:buClr>
                <a:schemeClr val="dk1"/>
              </a:buClr>
              <a:buSzPct val="100000"/>
              <a:buNone/>
              <a:defRPr b="1" sz="3600">
                <a:solidFill>
                  <a:schemeClr val="dk1"/>
                </a:solidFill>
              </a:defRPr>
            </a:lvl3pPr>
            <a:lvl4pPr lvl="3" algn="l">
              <a:lnSpc>
                <a:spcPct val="100000"/>
              </a:lnSpc>
              <a:spcBef>
                <a:spcPts val="0"/>
              </a:spcBef>
              <a:spcAft>
                <a:spcPts val="0"/>
              </a:spcAft>
              <a:buClr>
                <a:schemeClr val="dk1"/>
              </a:buClr>
              <a:buSzPct val="100000"/>
              <a:buNone/>
              <a:defRPr b="1" sz="3600">
                <a:solidFill>
                  <a:schemeClr val="dk1"/>
                </a:solidFill>
              </a:defRPr>
            </a:lvl4pPr>
            <a:lvl5pPr lvl="4" algn="l">
              <a:lnSpc>
                <a:spcPct val="100000"/>
              </a:lnSpc>
              <a:spcBef>
                <a:spcPts val="0"/>
              </a:spcBef>
              <a:spcAft>
                <a:spcPts val="0"/>
              </a:spcAft>
              <a:buClr>
                <a:schemeClr val="dk1"/>
              </a:buClr>
              <a:buSzPct val="100000"/>
              <a:buNone/>
              <a:defRPr b="1" sz="3600">
                <a:solidFill>
                  <a:schemeClr val="dk1"/>
                </a:solidFill>
              </a:defRPr>
            </a:lvl5pPr>
            <a:lvl6pPr lvl="5" algn="l">
              <a:lnSpc>
                <a:spcPct val="100000"/>
              </a:lnSpc>
              <a:spcBef>
                <a:spcPts val="0"/>
              </a:spcBef>
              <a:spcAft>
                <a:spcPts val="0"/>
              </a:spcAft>
              <a:buClr>
                <a:schemeClr val="dk1"/>
              </a:buClr>
              <a:buSzPct val="100000"/>
              <a:buNone/>
              <a:defRPr b="1" sz="3600">
                <a:solidFill>
                  <a:schemeClr val="dk1"/>
                </a:solidFill>
              </a:defRPr>
            </a:lvl6pPr>
            <a:lvl7pPr lvl="6" algn="l">
              <a:lnSpc>
                <a:spcPct val="100000"/>
              </a:lnSpc>
              <a:spcBef>
                <a:spcPts val="0"/>
              </a:spcBef>
              <a:spcAft>
                <a:spcPts val="0"/>
              </a:spcAft>
              <a:buClr>
                <a:schemeClr val="dk1"/>
              </a:buClr>
              <a:buSzPct val="100000"/>
              <a:buNone/>
              <a:defRPr b="1" sz="3600">
                <a:solidFill>
                  <a:schemeClr val="dk1"/>
                </a:solidFill>
              </a:defRPr>
            </a:lvl7pPr>
            <a:lvl8pPr lvl="7" algn="l">
              <a:lnSpc>
                <a:spcPct val="100000"/>
              </a:lnSpc>
              <a:spcBef>
                <a:spcPts val="0"/>
              </a:spcBef>
              <a:spcAft>
                <a:spcPts val="0"/>
              </a:spcAft>
              <a:buClr>
                <a:schemeClr val="dk1"/>
              </a:buClr>
              <a:buSzPct val="100000"/>
              <a:buNone/>
              <a:defRPr b="1" sz="3600">
                <a:solidFill>
                  <a:schemeClr val="dk1"/>
                </a:solidFill>
              </a:defRPr>
            </a:lvl8pPr>
            <a:lvl9pPr lvl="8" algn="l">
              <a:lnSpc>
                <a:spcPct val="100000"/>
              </a:lnSpc>
              <a:spcBef>
                <a:spcPts val="0"/>
              </a:spcBef>
              <a:spcAft>
                <a:spcPts val="0"/>
              </a:spcAft>
              <a:buClr>
                <a:schemeClr val="dk1"/>
              </a:buClr>
              <a:buSzPct val="100000"/>
              <a:buNone/>
              <a:defRPr b="1" sz="3600">
                <a:solidFill>
                  <a:schemeClr val="dk1"/>
                </a:solidFill>
              </a:defRPr>
            </a:lvl9pPr>
          </a:lstStyle>
          <a:p/>
        </p:txBody>
      </p:sp>
      <p:sp>
        <p:nvSpPr>
          <p:cNvPr id="160" name="Shape 160"/>
          <p:cNvSpPr txBox="1"/>
          <p:nvPr>
            <p:ph idx="1" type="body"/>
          </p:nvPr>
        </p:nvSpPr>
        <p:spPr>
          <a:xfrm>
            <a:off x="4572000" y="450119"/>
            <a:ext cx="42228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61" name="Shape 161"/>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
    <p:bg>
      <p:bgPr>
        <a:solidFill>
          <a:srgbClr val="FFFFFF"/>
        </a:solidFill>
      </p:bgPr>
    </p:bg>
    <p:spTree>
      <p:nvGrpSpPr>
        <p:cNvPr id="162" name="Shape 162"/>
        <p:cNvGrpSpPr/>
        <p:nvPr/>
      </p:nvGrpSpPr>
      <p:grpSpPr>
        <a:xfrm>
          <a:off x="0" y="0"/>
          <a:ext cx="0" cy="0"/>
          <a:chOff x="0" y="0"/>
          <a:chExt cx="0" cy="0"/>
        </a:xfrm>
      </p:grpSpPr>
      <p:sp>
        <p:nvSpPr>
          <p:cNvPr id="163" name="Shape 163"/>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164" name="Shape 164"/>
          <p:cNvCxnSpPr/>
          <p:nvPr/>
        </p:nvCxnSpPr>
        <p:spPr>
          <a:xfrm>
            <a:off x="466325" y="353994"/>
            <a:ext cx="660000" cy="0"/>
          </a:xfrm>
          <a:prstGeom prst="straightConnector1">
            <a:avLst/>
          </a:prstGeom>
          <a:noFill/>
          <a:ln cap="flat" cmpd="sng" w="76200">
            <a:solidFill>
              <a:schemeClr val="dk1"/>
            </a:solidFill>
            <a:prstDash val="solid"/>
            <a:round/>
            <a:headEnd len="med" w="med" type="none"/>
            <a:tailEnd len="med" w="med" type="none"/>
          </a:ln>
        </p:spPr>
      </p:cxnSp>
      <p:sp>
        <p:nvSpPr>
          <p:cNvPr id="165" name="Shape 165"/>
          <p:cNvSpPr txBox="1"/>
          <p:nvPr>
            <p:ph type="title"/>
          </p:nvPr>
        </p:nvSpPr>
        <p:spPr>
          <a:xfrm>
            <a:off x="349300" y="450119"/>
            <a:ext cx="3898200" cy="41154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600">
                <a:solidFill>
                  <a:schemeClr val="dk1"/>
                </a:solidFill>
              </a:defRPr>
            </a:lvl1pPr>
            <a:lvl2pPr lvl="1" algn="l">
              <a:lnSpc>
                <a:spcPct val="100000"/>
              </a:lnSpc>
              <a:spcBef>
                <a:spcPts val="0"/>
              </a:spcBef>
              <a:spcAft>
                <a:spcPts val="0"/>
              </a:spcAft>
              <a:buClr>
                <a:schemeClr val="dk1"/>
              </a:buClr>
              <a:buSzPct val="100000"/>
              <a:buNone/>
              <a:defRPr b="1" sz="3600">
                <a:solidFill>
                  <a:schemeClr val="dk1"/>
                </a:solidFill>
              </a:defRPr>
            </a:lvl2pPr>
            <a:lvl3pPr lvl="2" algn="l">
              <a:lnSpc>
                <a:spcPct val="100000"/>
              </a:lnSpc>
              <a:spcBef>
                <a:spcPts val="0"/>
              </a:spcBef>
              <a:spcAft>
                <a:spcPts val="0"/>
              </a:spcAft>
              <a:buClr>
                <a:schemeClr val="dk1"/>
              </a:buClr>
              <a:buSzPct val="100000"/>
              <a:buNone/>
              <a:defRPr b="1" sz="3600">
                <a:solidFill>
                  <a:schemeClr val="dk1"/>
                </a:solidFill>
              </a:defRPr>
            </a:lvl3pPr>
            <a:lvl4pPr lvl="3" algn="l">
              <a:lnSpc>
                <a:spcPct val="100000"/>
              </a:lnSpc>
              <a:spcBef>
                <a:spcPts val="0"/>
              </a:spcBef>
              <a:spcAft>
                <a:spcPts val="0"/>
              </a:spcAft>
              <a:buClr>
                <a:schemeClr val="dk1"/>
              </a:buClr>
              <a:buSzPct val="100000"/>
              <a:buNone/>
              <a:defRPr b="1" sz="3600">
                <a:solidFill>
                  <a:schemeClr val="dk1"/>
                </a:solidFill>
              </a:defRPr>
            </a:lvl4pPr>
            <a:lvl5pPr lvl="4" algn="l">
              <a:lnSpc>
                <a:spcPct val="100000"/>
              </a:lnSpc>
              <a:spcBef>
                <a:spcPts val="0"/>
              </a:spcBef>
              <a:spcAft>
                <a:spcPts val="0"/>
              </a:spcAft>
              <a:buClr>
                <a:schemeClr val="dk1"/>
              </a:buClr>
              <a:buSzPct val="100000"/>
              <a:buNone/>
              <a:defRPr b="1" sz="3600">
                <a:solidFill>
                  <a:schemeClr val="dk1"/>
                </a:solidFill>
              </a:defRPr>
            </a:lvl5pPr>
            <a:lvl6pPr lvl="5" algn="l">
              <a:lnSpc>
                <a:spcPct val="100000"/>
              </a:lnSpc>
              <a:spcBef>
                <a:spcPts val="0"/>
              </a:spcBef>
              <a:spcAft>
                <a:spcPts val="0"/>
              </a:spcAft>
              <a:buClr>
                <a:schemeClr val="dk1"/>
              </a:buClr>
              <a:buSzPct val="100000"/>
              <a:buNone/>
              <a:defRPr b="1" sz="3600">
                <a:solidFill>
                  <a:schemeClr val="dk1"/>
                </a:solidFill>
              </a:defRPr>
            </a:lvl6pPr>
            <a:lvl7pPr lvl="6" algn="l">
              <a:lnSpc>
                <a:spcPct val="100000"/>
              </a:lnSpc>
              <a:spcBef>
                <a:spcPts val="0"/>
              </a:spcBef>
              <a:spcAft>
                <a:spcPts val="0"/>
              </a:spcAft>
              <a:buClr>
                <a:schemeClr val="dk1"/>
              </a:buClr>
              <a:buSzPct val="100000"/>
              <a:buNone/>
              <a:defRPr b="1" sz="3600">
                <a:solidFill>
                  <a:schemeClr val="dk1"/>
                </a:solidFill>
              </a:defRPr>
            </a:lvl7pPr>
            <a:lvl8pPr lvl="7" algn="l">
              <a:lnSpc>
                <a:spcPct val="100000"/>
              </a:lnSpc>
              <a:spcBef>
                <a:spcPts val="0"/>
              </a:spcBef>
              <a:spcAft>
                <a:spcPts val="0"/>
              </a:spcAft>
              <a:buClr>
                <a:schemeClr val="dk1"/>
              </a:buClr>
              <a:buSzPct val="100000"/>
              <a:buNone/>
              <a:defRPr b="1" sz="3600">
                <a:solidFill>
                  <a:schemeClr val="dk1"/>
                </a:solidFill>
              </a:defRPr>
            </a:lvl8pPr>
            <a:lvl9pPr lvl="8" algn="l">
              <a:lnSpc>
                <a:spcPct val="100000"/>
              </a:lnSpc>
              <a:spcBef>
                <a:spcPts val="0"/>
              </a:spcBef>
              <a:spcAft>
                <a:spcPts val="0"/>
              </a:spcAft>
              <a:buClr>
                <a:schemeClr val="dk1"/>
              </a:buClr>
              <a:buSzPct val="100000"/>
              <a:buNone/>
              <a:defRPr b="1" sz="3600">
                <a:solidFill>
                  <a:schemeClr val="dk1"/>
                </a:solidFill>
              </a:defRPr>
            </a:lvl9pPr>
          </a:lstStyle>
          <a:p/>
        </p:txBody>
      </p:sp>
      <p:sp>
        <p:nvSpPr>
          <p:cNvPr id="166" name="Shape 166"/>
          <p:cNvSpPr txBox="1"/>
          <p:nvPr>
            <p:ph idx="1" type="body"/>
          </p:nvPr>
        </p:nvSpPr>
        <p:spPr>
          <a:xfrm>
            <a:off x="4572000" y="450119"/>
            <a:ext cx="42228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67" name="Shape 167"/>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9">
    <p:bg>
      <p:bgPr>
        <a:solidFill>
          <a:srgbClr val="FFFFFF"/>
        </a:solidFill>
      </p:bgPr>
    </p:bg>
    <p:spTree>
      <p:nvGrpSpPr>
        <p:cNvPr id="168" name="Shape 168"/>
        <p:cNvGrpSpPr/>
        <p:nvPr/>
      </p:nvGrpSpPr>
      <p:grpSpPr>
        <a:xfrm>
          <a:off x="0" y="0"/>
          <a:ext cx="0" cy="0"/>
          <a:chOff x="0" y="0"/>
          <a:chExt cx="0" cy="0"/>
        </a:xfrm>
      </p:grpSpPr>
      <p:sp>
        <p:nvSpPr>
          <p:cNvPr id="169" name="Shape 169"/>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70" name="Shape 170"/>
          <p:cNvSpPr txBox="1"/>
          <p:nvPr>
            <p:ph type="title"/>
          </p:nvPr>
        </p:nvSpPr>
        <p:spPr>
          <a:xfrm>
            <a:off x="311700" y="2540450"/>
            <a:ext cx="3119700" cy="20364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2800">
                <a:solidFill>
                  <a:schemeClr val="dk1"/>
                </a:solidFill>
              </a:defRPr>
            </a:lvl1pPr>
            <a:lvl2pPr lvl="1" algn="l">
              <a:lnSpc>
                <a:spcPct val="100000"/>
              </a:lnSpc>
              <a:spcBef>
                <a:spcPts val="0"/>
              </a:spcBef>
              <a:spcAft>
                <a:spcPts val="0"/>
              </a:spcAft>
              <a:buClr>
                <a:schemeClr val="dk1"/>
              </a:buClr>
              <a:buSzPct val="100000"/>
              <a:buNone/>
              <a:defRPr b="1" sz="2800">
                <a:solidFill>
                  <a:schemeClr val="dk1"/>
                </a:solidFill>
              </a:defRPr>
            </a:lvl2pPr>
            <a:lvl3pPr lvl="2" algn="l">
              <a:lnSpc>
                <a:spcPct val="100000"/>
              </a:lnSpc>
              <a:spcBef>
                <a:spcPts val="0"/>
              </a:spcBef>
              <a:spcAft>
                <a:spcPts val="0"/>
              </a:spcAft>
              <a:buClr>
                <a:schemeClr val="dk1"/>
              </a:buClr>
              <a:buSzPct val="100000"/>
              <a:buNone/>
              <a:defRPr b="1" sz="2800">
                <a:solidFill>
                  <a:schemeClr val="dk1"/>
                </a:solidFill>
              </a:defRPr>
            </a:lvl3pPr>
            <a:lvl4pPr lvl="3" algn="l">
              <a:lnSpc>
                <a:spcPct val="100000"/>
              </a:lnSpc>
              <a:spcBef>
                <a:spcPts val="0"/>
              </a:spcBef>
              <a:spcAft>
                <a:spcPts val="0"/>
              </a:spcAft>
              <a:buClr>
                <a:schemeClr val="dk1"/>
              </a:buClr>
              <a:buSzPct val="100000"/>
              <a:buNone/>
              <a:defRPr b="1" sz="2800">
                <a:solidFill>
                  <a:schemeClr val="dk1"/>
                </a:solidFill>
              </a:defRPr>
            </a:lvl4pPr>
            <a:lvl5pPr lvl="4" algn="l">
              <a:lnSpc>
                <a:spcPct val="100000"/>
              </a:lnSpc>
              <a:spcBef>
                <a:spcPts val="0"/>
              </a:spcBef>
              <a:spcAft>
                <a:spcPts val="0"/>
              </a:spcAft>
              <a:buClr>
                <a:schemeClr val="dk1"/>
              </a:buClr>
              <a:buSzPct val="100000"/>
              <a:buNone/>
              <a:defRPr b="1" sz="2800">
                <a:solidFill>
                  <a:schemeClr val="dk1"/>
                </a:solidFill>
              </a:defRPr>
            </a:lvl5pPr>
            <a:lvl6pPr lvl="5" algn="l">
              <a:lnSpc>
                <a:spcPct val="100000"/>
              </a:lnSpc>
              <a:spcBef>
                <a:spcPts val="0"/>
              </a:spcBef>
              <a:spcAft>
                <a:spcPts val="0"/>
              </a:spcAft>
              <a:buClr>
                <a:schemeClr val="dk1"/>
              </a:buClr>
              <a:buSzPct val="100000"/>
              <a:buNone/>
              <a:defRPr b="1" sz="2800">
                <a:solidFill>
                  <a:schemeClr val="dk1"/>
                </a:solidFill>
              </a:defRPr>
            </a:lvl6pPr>
            <a:lvl7pPr lvl="6" algn="l">
              <a:lnSpc>
                <a:spcPct val="100000"/>
              </a:lnSpc>
              <a:spcBef>
                <a:spcPts val="0"/>
              </a:spcBef>
              <a:spcAft>
                <a:spcPts val="0"/>
              </a:spcAft>
              <a:buClr>
                <a:schemeClr val="dk1"/>
              </a:buClr>
              <a:buSzPct val="100000"/>
              <a:buNone/>
              <a:defRPr b="1" sz="2800">
                <a:solidFill>
                  <a:schemeClr val="dk1"/>
                </a:solidFill>
              </a:defRPr>
            </a:lvl7pPr>
            <a:lvl8pPr lvl="7" algn="l">
              <a:lnSpc>
                <a:spcPct val="100000"/>
              </a:lnSpc>
              <a:spcBef>
                <a:spcPts val="0"/>
              </a:spcBef>
              <a:spcAft>
                <a:spcPts val="0"/>
              </a:spcAft>
              <a:buClr>
                <a:schemeClr val="dk1"/>
              </a:buClr>
              <a:buSzPct val="100000"/>
              <a:buNone/>
              <a:defRPr b="1" sz="2800">
                <a:solidFill>
                  <a:schemeClr val="dk1"/>
                </a:solidFill>
              </a:defRPr>
            </a:lvl8pPr>
            <a:lvl9pPr lvl="8" algn="l">
              <a:lnSpc>
                <a:spcPct val="100000"/>
              </a:lnSpc>
              <a:spcBef>
                <a:spcPts val="0"/>
              </a:spcBef>
              <a:spcAft>
                <a:spcPts val="0"/>
              </a:spcAft>
              <a:buClr>
                <a:schemeClr val="dk1"/>
              </a:buClr>
              <a:buSzPct val="100000"/>
              <a:buNone/>
              <a:defRPr b="1" sz="2800">
                <a:solidFill>
                  <a:schemeClr val="dk1"/>
                </a:solidFill>
              </a:defRPr>
            </a:lvl9pPr>
          </a:lstStyle>
          <a:p/>
        </p:txBody>
      </p:sp>
      <p:sp>
        <p:nvSpPr>
          <p:cNvPr id="171" name="Shape 171"/>
          <p:cNvSpPr txBox="1"/>
          <p:nvPr>
            <p:ph idx="1" type="body"/>
          </p:nvPr>
        </p:nvSpPr>
        <p:spPr>
          <a:xfrm>
            <a:off x="3529200" y="2540450"/>
            <a:ext cx="5295300" cy="2036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172" name="Shape 172"/>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57">
    <p:bg>
      <p:bgPr>
        <a:solidFill>
          <a:srgbClr val="FFFFFF"/>
        </a:solidFill>
      </p:bgPr>
    </p:bg>
    <p:spTree>
      <p:nvGrpSpPr>
        <p:cNvPr id="173" name="Shape 173"/>
        <p:cNvGrpSpPr/>
        <p:nvPr/>
      </p:nvGrpSpPr>
      <p:grpSpPr>
        <a:xfrm>
          <a:off x="0" y="0"/>
          <a:ext cx="0" cy="0"/>
          <a:chOff x="0" y="0"/>
          <a:chExt cx="0" cy="0"/>
        </a:xfrm>
      </p:grpSpPr>
      <p:sp>
        <p:nvSpPr>
          <p:cNvPr id="174" name="Shape 174"/>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75" name="Shape 175"/>
          <p:cNvSpPr/>
          <p:nvPr/>
        </p:nvSpPr>
        <p:spPr>
          <a:xfrm>
            <a:off x="0" y="0"/>
            <a:ext cx="4572000" cy="5143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176" name="Shape 176"/>
          <p:cNvSpPr txBox="1"/>
          <p:nvPr>
            <p:ph type="title"/>
          </p:nvPr>
        </p:nvSpPr>
        <p:spPr>
          <a:xfrm>
            <a:off x="4852825" y="233150"/>
            <a:ext cx="4016400" cy="1181400"/>
          </a:xfrm>
          <a:prstGeom prst="rect">
            <a:avLst/>
          </a:prstGeom>
          <a:noFill/>
        </p:spPr>
        <p:txBody>
          <a:bodyPr anchorCtr="0" anchor="b" bIns="91425" lIns="91425" rIns="91425" tIns="91425"/>
          <a:lstStyle>
            <a:lvl1pPr lvl="0" rtl="0" algn="l">
              <a:lnSpc>
                <a:spcPct val="100000"/>
              </a:lnSpc>
              <a:spcBef>
                <a:spcPts val="0"/>
              </a:spcBef>
              <a:spcAft>
                <a:spcPts val="0"/>
              </a:spcAft>
              <a:buClr>
                <a:schemeClr val="dk1"/>
              </a:buClr>
              <a:buSzPct val="100000"/>
              <a:buNone/>
              <a:defRPr b="1" sz="3000">
                <a:solidFill>
                  <a:schemeClr val="dk1"/>
                </a:solidFill>
              </a:defRPr>
            </a:lvl1pPr>
            <a:lvl2pPr lvl="1" rtl="0" algn="l">
              <a:lnSpc>
                <a:spcPct val="100000"/>
              </a:lnSpc>
              <a:spcBef>
                <a:spcPts val="0"/>
              </a:spcBef>
              <a:spcAft>
                <a:spcPts val="0"/>
              </a:spcAft>
              <a:buClr>
                <a:schemeClr val="dk1"/>
              </a:buClr>
              <a:buSzPct val="100000"/>
              <a:buNone/>
              <a:defRPr b="1" sz="3000">
                <a:solidFill>
                  <a:schemeClr val="dk1"/>
                </a:solidFill>
              </a:defRPr>
            </a:lvl2pPr>
            <a:lvl3pPr lvl="2" rtl="0" algn="l">
              <a:lnSpc>
                <a:spcPct val="100000"/>
              </a:lnSpc>
              <a:spcBef>
                <a:spcPts val="0"/>
              </a:spcBef>
              <a:spcAft>
                <a:spcPts val="0"/>
              </a:spcAft>
              <a:buClr>
                <a:schemeClr val="dk1"/>
              </a:buClr>
              <a:buSzPct val="100000"/>
              <a:buNone/>
              <a:defRPr b="1" sz="3000">
                <a:solidFill>
                  <a:schemeClr val="dk1"/>
                </a:solidFill>
              </a:defRPr>
            </a:lvl3pPr>
            <a:lvl4pPr lvl="3" rtl="0" algn="l">
              <a:lnSpc>
                <a:spcPct val="100000"/>
              </a:lnSpc>
              <a:spcBef>
                <a:spcPts val="0"/>
              </a:spcBef>
              <a:spcAft>
                <a:spcPts val="0"/>
              </a:spcAft>
              <a:buClr>
                <a:schemeClr val="dk1"/>
              </a:buClr>
              <a:buSzPct val="100000"/>
              <a:buNone/>
              <a:defRPr b="1" sz="3000">
                <a:solidFill>
                  <a:schemeClr val="dk1"/>
                </a:solidFill>
              </a:defRPr>
            </a:lvl4pPr>
            <a:lvl5pPr lvl="4" rtl="0" algn="l">
              <a:lnSpc>
                <a:spcPct val="100000"/>
              </a:lnSpc>
              <a:spcBef>
                <a:spcPts val="0"/>
              </a:spcBef>
              <a:spcAft>
                <a:spcPts val="0"/>
              </a:spcAft>
              <a:buClr>
                <a:schemeClr val="dk1"/>
              </a:buClr>
              <a:buSzPct val="100000"/>
              <a:buNone/>
              <a:defRPr b="1" sz="3000">
                <a:solidFill>
                  <a:schemeClr val="dk1"/>
                </a:solidFill>
              </a:defRPr>
            </a:lvl5pPr>
            <a:lvl6pPr lvl="5" rtl="0" algn="l">
              <a:lnSpc>
                <a:spcPct val="100000"/>
              </a:lnSpc>
              <a:spcBef>
                <a:spcPts val="0"/>
              </a:spcBef>
              <a:spcAft>
                <a:spcPts val="0"/>
              </a:spcAft>
              <a:buClr>
                <a:schemeClr val="dk1"/>
              </a:buClr>
              <a:buSzPct val="100000"/>
              <a:buNone/>
              <a:defRPr b="1" sz="3000">
                <a:solidFill>
                  <a:schemeClr val="dk1"/>
                </a:solidFill>
              </a:defRPr>
            </a:lvl6pPr>
            <a:lvl7pPr lvl="6" rtl="0" algn="l">
              <a:lnSpc>
                <a:spcPct val="100000"/>
              </a:lnSpc>
              <a:spcBef>
                <a:spcPts val="0"/>
              </a:spcBef>
              <a:spcAft>
                <a:spcPts val="0"/>
              </a:spcAft>
              <a:buClr>
                <a:schemeClr val="dk1"/>
              </a:buClr>
              <a:buSzPct val="100000"/>
              <a:buNone/>
              <a:defRPr b="1" sz="3000">
                <a:solidFill>
                  <a:schemeClr val="dk1"/>
                </a:solidFill>
              </a:defRPr>
            </a:lvl7pPr>
            <a:lvl8pPr lvl="7" rtl="0" algn="l">
              <a:lnSpc>
                <a:spcPct val="100000"/>
              </a:lnSpc>
              <a:spcBef>
                <a:spcPts val="0"/>
              </a:spcBef>
              <a:spcAft>
                <a:spcPts val="0"/>
              </a:spcAft>
              <a:buClr>
                <a:schemeClr val="dk1"/>
              </a:buClr>
              <a:buSzPct val="100000"/>
              <a:buNone/>
              <a:defRPr b="1" sz="3000">
                <a:solidFill>
                  <a:schemeClr val="dk1"/>
                </a:solidFill>
              </a:defRPr>
            </a:lvl8pPr>
            <a:lvl9pPr lvl="8" rtl="0" algn="l">
              <a:lnSpc>
                <a:spcPct val="100000"/>
              </a:lnSpc>
              <a:spcBef>
                <a:spcPts val="0"/>
              </a:spcBef>
              <a:spcAft>
                <a:spcPts val="0"/>
              </a:spcAft>
              <a:buClr>
                <a:schemeClr val="dk1"/>
              </a:buClr>
              <a:buSzPct val="100000"/>
              <a:buNone/>
              <a:defRPr b="1" sz="3000">
                <a:solidFill>
                  <a:schemeClr val="dk1"/>
                </a:solidFill>
              </a:defRPr>
            </a:lvl9pPr>
          </a:lstStyle>
          <a:p/>
        </p:txBody>
      </p:sp>
      <p:sp>
        <p:nvSpPr>
          <p:cNvPr id="177" name="Shape 177"/>
          <p:cNvSpPr txBox="1"/>
          <p:nvPr>
            <p:ph idx="1" type="body"/>
          </p:nvPr>
        </p:nvSpPr>
        <p:spPr>
          <a:xfrm>
            <a:off x="4852900" y="1672726"/>
            <a:ext cx="4016400" cy="2990400"/>
          </a:xfrm>
          <a:prstGeom prst="rect">
            <a:avLst/>
          </a:prstGeom>
          <a:noFill/>
        </p:spPr>
        <p:txBody>
          <a:bodyPr anchorCtr="0" anchor="t" bIns="91425" lIns="91425" rIns="91425" tIns="91425"/>
          <a:lstStyle>
            <a:lvl1pPr lvl="0" rtl="0" algn="l">
              <a:lnSpc>
                <a:spcPct val="115000"/>
              </a:lnSpc>
              <a:spcBef>
                <a:spcPts val="0"/>
              </a:spcBef>
              <a:spcAft>
                <a:spcPts val="1600"/>
              </a:spcAft>
              <a:buClr>
                <a:schemeClr val="dk2"/>
              </a:buClr>
              <a:buSzPct val="100000"/>
              <a:defRPr sz="1600">
                <a:solidFill>
                  <a:schemeClr val="dk2"/>
                </a:solidFill>
              </a:defRPr>
            </a:lvl1pPr>
            <a:lvl2pPr lvl="1" rtl="0" algn="l">
              <a:lnSpc>
                <a:spcPct val="115000"/>
              </a:lnSpc>
              <a:spcBef>
                <a:spcPts val="0"/>
              </a:spcBef>
              <a:spcAft>
                <a:spcPts val="1600"/>
              </a:spcAft>
              <a:buClr>
                <a:schemeClr val="dk2"/>
              </a:buClr>
              <a:defRPr sz="1400">
                <a:solidFill>
                  <a:schemeClr val="dk2"/>
                </a:solidFill>
              </a:defRPr>
            </a:lvl2pPr>
            <a:lvl3pPr lvl="2" rtl="0" algn="l">
              <a:lnSpc>
                <a:spcPct val="115000"/>
              </a:lnSpc>
              <a:spcBef>
                <a:spcPts val="0"/>
              </a:spcBef>
              <a:spcAft>
                <a:spcPts val="1600"/>
              </a:spcAft>
              <a:buClr>
                <a:schemeClr val="dk2"/>
              </a:buClr>
              <a:defRPr sz="1400">
                <a:solidFill>
                  <a:schemeClr val="dk2"/>
                </a:solidFill>
              </a:defRPr>
            </a:lvl3pPr>
            <a:lvl4pPr lvl="3" rtl="0" algn="l">
              <a:lnSpc>
                <a:spcPct val="115000"/>
              </a:lnSpc>
              <a:spcBef>
                <a:spcPts val="0"/>
              </a:spcBef>
              <a:spcAft>
                <a:spcPts val="1600"/>
              </a:spcAft>
              <a:buClr>
                <a:schemeClr val="dk2"/>
              </a:buClr>
              <a:defRPr sz="1400">
                <a:solidFill>
                  <a:schemeClr val="dk2"/>
                </a:solidFill>
              </a:defRPr>
            </a:lvl4pPr>
            <a:lvl5pPr lvl="4" rtl="0" algn="l">
              <a:lnSpc>
                <a:spcPct val="115000"/>
              </a:lnSpc>
              <a:spcBef>
                <a:spcPts val="0"/>
              </a:spcBef>
              <a:spcAft>
                <a:spcPts val="1600"/>
              </a:spcAft>
              <a:buClr>
                <a:schemeClr val="dk2"/>
              </a:buClr>
              <a:defRPr sz="1400">
                <a:solidFill>
                  <a:schemeClr val="dk2"/>
                </a:solidFill>
              </a:defRPr>
            </a:lvl5pPr>
            <a:lvl6pPr lvl="5" rtl="0" algn="l">
              <a:lnSpc>
                <a:spcPct val="115000"/>
              </a:lnSpc>
              <a:spcBef>
                <a:spcPts val="0"/>
              </a:spcBef>
              <a:spcAft>
                <a:spcPts val="1600"/>
              </a:spcAft>
              <a:buClr>
                <a:schemeClr val="dk2"/>
              </a:buClr>
              <a:defRPr sz="1400">
                <a:solidFill>
                  <a:schemeClr val="dk2"/>
                </a:solidFill>
              </a:defRPr>
            </a:lvl6pPr>
            <a:lvl7pPr lvl="6" rtl="0" algn="l">
              <a:lnSpc>
                <a:spcPct val="115000"/>
              </a:lnSpc>
              <a:spcBef>
                <a:spcPts val="0"/>
              </a:spcBef>
              <a:spcAft>
                <a:spcPts val="1600"/>
              </a:spcAft>
              <a:buClr>
                <a:schemeClr val="dk2"/>
              </a:buClr>
              <a:defRPr sz="1400">
                <a:solidFill>
                  <a:schemeClr val="dk2"/>
                </a:solidFill>
              </a:defRPr>
            </a:lvl7pPr>
            <a:lvl8pPr lvl="7" rtl="0" algn="l">
              <a:lnSpc>
                <a:spcPct val="115000"/>
              </a:lnSpc>
              <a:spcBef>
                <a:spcPts val="0"/>
              </a:spcBef>
              <a:spcAft>
                <a:spcPts val="1600"/>
              </a:spcAft>
              <a:buClr>
                <a:schemeClr val="dk2"/>
              </a:buClr>
              <a:defRPr sz="1400">
                <a:solidFill>
                  <a:schemeClr val="dk2"/>
                </a:solidFill>
              </a:defRPr>
            </a:lvl8pPr>
            <a:lvl9pPr lvl="8" rtl="0" algn="l">
              <a:lnSpc>
                <a:spcPct val="115000"/>
              </a:lnSpc>
              <a:spcBef>
                <a:spcPts val="0"/>
              </a:spcBef>
              <a:spcAft>
                <a:spcPts val="1600"/>
              </a:spcAft>
              <a:buClr>
                <a:schemeClr val="dk2"/>
              </a:buClr>
              <a:defRPr sz="1400">
                <a:solidFill>
                  <a:schemeClr val="dk2"/>
                </a:solidFill>
              </a:defRPr>
            </a:lvl9pPr>
          </a:lstStyle>
          <a:p/>
        </p:txBody>
      </p:sp>
      <p:sp>
        <p:nvSpPr>
          <p:cNvPr id="178" name="Shape 178"/>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rt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p:nvPr/>
        </p:nvSpPr>
        <p:spPr>
          <a:xfrm flipH="1" rot="10800000">
            <a:off x="0" y="1163100"/>
            <a:ext cx="9144000" cy="3980399"/>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25" name="Shape 25"/>
          <p:cNvSpPr/>
          <p:nvPr/>
        </p:nvSpPr>
        <p:spPr>
          <a:xfrm rot="10800000">
            <a:off x="4526627" y="1162132"/>
            <a:ext cx="4617372"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26" name="Shape 26"/>
          <p:cNvSpPr txBox="1"/>
          <p:nvPr>
            <p:ph type="title"/>
          </p:nvPr>
        </p:nvSpPr>
        <p:spPr>
          <a:xfrm>
            <a:off x="457200" y="205978"/>
            <a:ext cx="8229600" cy="8574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txBox="1"/>
          <p:nvPr>
            <p:ph idx="1" type="body"/>
          </p:nvPr>
        </p:nvSpPr>
        <p:spPr>
          <a:xfrm>
            <a:off x="457200" y="1200150"/>
            <a:ext cx="3994500" cy="3725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8" name="Shape 28"/>
          <p:cNvSpPr/>
          <p:nvPr/>
        </p:nvSpPr>
        <p:spPr>
          <a:xfrm flipH="1">
            <a:off x="4526627" y="571349"/>
            <a:ext cx="4617372"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29" name="Shape 29"/>
          <p:cNvSpPr txBox="1"/>
          <p:nvPr>
            <p:ph idx="2" type="body"/>
          </p:nvPr>
        </p:nvSpPr>
        <p:spPr>
          <a:xfrm>
            <a:off x="4692273" y="1200150"/>
            <a:ext cx="3994500" cy="3725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0" name="Shape 30"/>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21">
    <p:bg>
      <p:bgPr>
        <a:solidFill>
          <a:srgbClr val="FFFFFF"/>
        </a:solidFill>
      </p:bgPr>
    </p:bg>
    <p:spTree>
      <p:nvGrpSpPr>
        <p:cNvPr id="179" name="Shape 179"/>
        <p:cNvGrpSpPr/>
        <p:nvPr/>
      </p:nvGrpSpPr>
      <p:grpSpPr>
        <a:xfrm>
          <a:off x="0" y="0"/>
          <a:ext cx="0" cy="0"/>
          <a:chOff x="0" y="0"/>
          <a:chExt cx="0" cy="0"/>
        </a:xfrm>
      </p:grpSpPr>
      <p:sp>
        <p:nvSpPr>
          <p:cNvPr id="180" name="Shape 180"/>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81" name="Shape 181"/>
          <p:cNvSpPr/>
          <p:nvPr/>
        </p:nvSpPr>
        <p:spPr>
          <a:xfrm>
            <a:off x="0" y="0"/>
            <a:ext cx="3809100" cy="5143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182" name="Shape 182"/>
          <p:cNvSpPr txBox="1"/>
          <p:nvPr>
            <p:ph type="ctrTitle"/>
          </p:nvPr>
        </p:nvSpPr>
        <p:spPr>
          <a:xfrm>
            <a:off x="4269750" y="913500"/>
            <a:ext cx="4202700" cy="3316500"/>
          </a:xfrm>
          <a:prstGeom prst="rect">
            <a:avLst/>
          </a:prstGeom>
          <a:noFill/>
        </p:spPr>
        <p:txBody>
          <a:bodyPr anchorCtr="0" anchor="ctr" bIns="91425" lIns="91425" rIns="91425" tIns="91425"/>
          <a:lstStyle>
            <a:lvl1pPr lvl="0" rtl="0" algn="l">
              <a:lnSpc>
                <a:spcPct val="100000"/>
              </a:lnSpc>
              <a:spcBef>
                <a:spcPts val="0"/>
              </a:spcBef>
              <a:spcAft>
                <a:spcPts val="0"/>
              </a:spcAft>
              <a:buClr>
                <a:schemeClr val="dk1"/>
              </a:buClr>
              <a:buSzPct val="100000"/>
              <a:buNone/>
              <a:defRPr sz="3600">
                <a:solidFill>
                  <a:schemeClr val="dk1"/>
                </a:solidFill>
              </a:defRPr>
            </a:lvl1pPr>
            <a:lvl2pPr lvl="1" rtl="0" algn="l">
              <a:lnSpc>
                <a:spcPct val="100000"/>
              </a:lnSpc>
              <a:spcBef>
                <a:spcPts val="0"/>
              </a:spcBef>
              <a:spcAft>
                <a:spcPts val="0"/>
              </a:spcAft>
              <a:buClr>
                <a:schemeClr val="dk1"/>
              </a:buClr>
              <a:buSzPct val="100000"/>
              <a:buNone/>
              <a:defRPr sz="3600">
                <a:solidFill>
                  <a:schemeClr val="dk1"/>
                </a:solidFill>
              </a:defRPr>
            </a:lvl2pPr>
            <a:lvl3pPr lvl="2" rtl="0" algn="l">
              <a:lnSpc>
                <a:spcPct val="100000"/>
              </a:lnSpc>
              <a:spcBef>
                <a:spcPts val="0"/>
              </a:spcBef>
              <a:spcAft>
                <a:spcPts val="0"/>
              </a:spcAft>
              <a:buClr>
                <a:schemeClr val="dk1"/>
              </a:buClr>
              <a:buSzPct val="100000"/>
              <a:buNone/>
              <a:defRPr sz="3600">
                <a:solidFill>
                  <a:schemeClr val="dk1"/>
                </a:solidFill>
              </a:defRPr>
            </a:lvl3pPr>
            <a:lvl4pPr lvl="3" rtl="0" algn="l">
              <a:lnSpc>
                <a:spcPct val="100000"/>
              </a:lnSpc>
              <a:spcBef>
                <a:spcPts val="0"/>
              </a:spcBef>
              <a:spcAft>
                <a:spcPts val="0"/>
              </a:spcAft>
              <a:buClr>
                <a:schemeClr val="dk1"/>
              </a:buClr>
              <a:buSzPct val="100000"/>
              <a:buNone/>
              <a:defRPr sz="3600">
                <a:solidFill>
                  <a:schemeClr val="dk1"/>
                </a:solidFill>
              </a:defRPr>
            </a:lvl4pPr>
            <a:lvl5pPr lvl="4" rtl="0" algn="l">
              <a:lnSpc>
                <a:spcPct val="100000"/>
              </a:lnSpc>
              <a:spcBef>
                <a:spcPts val="0"/>
              </a:spcBef>
              <a:spcAft>
                <a:spcPts val="0"/>
              </a:spcAft>
              <a:buClr>
                <a:schemeClr val="dk1"/>
              </a:buClr>
              <a:buSzPct val="100000"/>
              <a:buNone/>
              <a:defRPr sz="3600">
                <a:solidFill>
                  <a:schemeClr val="dk1"/>
                </a:solidFill>
              </a:defRPr>
            </a:lvl5pPr>
            <a:lvl6pPr lvl="5" rtl="0" algn="l">
              <a:lnSpc>
                <a:spcPct val="100000"/>
              </a:lnSpc>
              <a:spcBef>
                <a:spcPts val="0"/>
              </a:spcBef>
              <a:spcAft>
                <a:spcPts val="0"/>
              </a:spcAft>
              <a:buClr>
                <a:schemeClr val="dk1"/>
              </a:buClr>
              <a:buSzPct val="100000"/>
              <a:buNone/>
              <a:defRPr sz="3600">
                <a:solidFill>
                  <a:schemeClr val="dk1"/>
                </a:solidFill>
              </a:defRPr>
            </a:lvl6pPr>
            <a:lvl7pPr lvl="6" rtl="0" algn="l">
              <a:lnSpc>
                <a:spcPct val="100000"/>
              </a:lnSpc>
              <a:spcBef>
                <a:spcPts val="0"/>
              </a:spcBef>
              <a:spcAft>
                <a:spcPts val="0"/>
              </a:spcAft>
              <a:buClr>
                <a:schemeClr val="dk1"/>
              </a:buClr>
              <a:buSzPct val="100000"/>
              <a:buNone/>
              <a:defRPr sz="3600">
                <a:solidFill>
                  <a:schemeClr val="dk1"/>
                </a:solidFill>
              </a:defRPr>
            </a:lvl7pPr>
            <a:lvl8pPr lvl="7" rtl="0" algn="l">
              <a:lnSpc>
                <a:spcPct val="100000"/>
              </a:lnSpc>
              <a:spcBef>
                <a:spcPts val="0"/>
              </a:spcBef>
              <a:spcAft>
                <a:spcPts val="0"/>
              </a:spcAft>
              <a:buClr>
                <a:schemeClr val="dk1"/>
              </a:buClr>
              <a:buSzPct val="100000"/>
              <a:buNone/>
              <a:defRPr sz="3600">
                <a:solidFill>
                  <a:schemeClr val="dk1"/>
                </a:solidFill>
              </a:defRPr>
            </a:lvl8pPr>
            <a:lvl9pPr lvl="8" rtl="0" algn="l">
              <a:lnSpc>
                <a:spcPct val="100000"/>
              </a:lnSpc>
              <a:spcBef>
                <a:spcPts val="0"/>
              </a:spcBef>
              <a:spcAft>
                <a:spcPts val="0"/>
              </a:spcAft>
              <a:buClr>
                <a:schemeClr val="dk1"/>
              </a:buClr>
              <a:buSzPct val="100000"/>
              <a:buNone/>
              <a:defRPr sz="3600">
                <a:solidFill>
                  <a:schemeClr val="dk1"/>
                </a:solidFill>
              </a:defRPr>
            </a:lvl9pPr>
          </a:lstStyle>
          <a:p/>
        </p:txBody>
      </p:sp>
      <p:sp>
        <p:nvSpPr>
          <p:cNvPr id="183" name="Shape 183"/>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rt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88" name="Shape 188"/>
        <p:cNvGrpSpPr/>
        <p:nvPr/>
      </p:nvGrpSpPr>
      <p:grpSpPr>
        <a:xfrm>
          <a:off x="0" y="0"/>
          <a:ext cx="0" cy="0"/>
          <a:chOff x="0" y="0"/>
          <a:chExt cx="0" cy="0"/>
        </a:xfrm>
      </p:grpSpPr>
      <p:sp>
        <p:nvSpPr>
          <p:cNvPr id="189" name="Shape 189"/>
          <p:cNvSpPr/>
          <p:nvPr/>
        </p:nvSpPr>
        <p:spPr>
          <a:xfrm flipH="1" rot="10800000">
            <a:off x="0" y="2985000"/>
            <a:ext cx="9144000" cy="2158500"/>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190" name="Shape 190"/>
          <p:cNvSpPr/>
          <p:nvPr/>
        </p:nvSpPr>
        <p:spPr>
          <a:xfrm>
            <a:off x="0" y="2393175"/>
            <a:ext cx="4617373"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191" name="Shape 191"/>
          <p:cNvSpPr/>
          <p:nvPr/>
        </p:nvSpPr>
        <p:spPr>
          <a:xfrm flipH="1" rot="10800000">
            <a:off x="0" y="2983958"/>
            <a:ext cx="4617373"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192" name="Shape 192"/>
          <p:cNvSpPr txBox="1"/>
          <p:nvPr>
            <p:ph type="ctrTitle"/>
          </p:nvPr>
        </p:nvSpPr>
        <p:spPr>
          <a:xfrm>
            <a:off x="685800" y="1746892"/>
            <a:ext cx="7772400" cy="1238100"/>
          </a:xfrm>
          <a:prstGeom prst="rect">
            <a:avLst/>
          </a:prstGeom>
        </p:spPr>
        <p:txBody>
          <a:bodyPr anchorCtr="0" anchor="b"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93" name="Shape 193"/>
          <p:cNvSpPr txBox="1"/>
          <p:nvPr>
            <p:ph idx="1" type="subTitle"/>
          </p:nvPr>
        </p:nvSpPr>
        <p:spPr>
          <a:xfrm>
            <a:off x="685800" y="3093357"/>
            <a:ext cx="7772400" cy="666600"/>
          </a:xfrm>
          <a:prstGeom prst="rect">
            <a:avLst/>
          </a:prstGeom>
        </p:spPr>
        <p:txBody>
          <a:bodyPr anchorCtr="0" anchor="t" bIns="91425" lIns="91425" rIns="91425" tIns="91425"/>
          <a:lstStyle>
            <a:lvl1pPr lvl="0" rtl="0" algn="ctr">
              <a:spcBef>
                <a:spcPts val="0"/>
              </a:spcBef>
              <a:buClr>
                <a:schemeClr val="dk2"/>
              </a:buClr>
              <a:buSzPct val="100000"/>
              <a:buNone/>
              <a:defRPr i="1" sz="2400">
                <a:solidFill>
                  <a:schemeClr val="dk2"/>
                </a:solidFill>
              </a:defRPr>
            </a:lvl1pPr>
            <a:lvl2pPr lvl="1" rtl="0" algn="ctr">
              <a:spcBef>
                <a:spcPts val="0"/>
              </a:spcBef>
              <a:buClr>
                <a:schemeClr val="dk2"/>
              </a:buClr>
              <a:buNone/>
              <a:defRPr i="1">
                <a:solidFill>
                  <a:schemeClr val="dk2"/>
                </a:solidFill>
              </a:defRPr>
            </a:lvl2pPr>
            <a:lvl3pPr lvl="2" rtl="0" algn="ctr">
              <a:spcBef>
                <a:spcPts val="0"/>
              </a:spcBef>
              <a:buClr>
                <a:schemeClr val="dk2"/>
              </a:buClr>
              <a:buNone/>
              <a:defRPr i="1">
                <a:solidFill>
                  <a:schemeClr val="dk2"/>
                </a:solidFill>
              </a:defRPr>
            </a:lvl3pPr>
            <a:lvl4pPr lvl="3" rtl="0" algn="ctr">
              <a:spcBef>
                <a:spcPts val="0"/>
              </a:spcBef>
              <a:buClr>
                <a:schemeClr val="dk2"/>
              </a:buClr>
              <a:buSzPct val="100000"/>
              <a:buNone/>
              <a:defRPr i="1" sz="2400">
                <a:solidFill>
                  <a:schemeClr val="dk2"/>
                </a:solidFill>
              </a:defRPr>
            </a:lvl4pPr>
            <a:lvl5pPr lvl="4" rtl="0" algn="ctr">
              <a:spcBef>
                <a:spcPts val="0"/>
              </a:spcBef>
              <a:buClr>
                <a:schemeClr val="dk2"/>
              </a:buClr>
              <a:buSzPct val="100000"/>
              <a:buNone/>
              <a:defRPr i="1" sz="2400">
                <a:solidFill>
                  <a:schemeClr val="dk2"/>
                </a:solidFill>
              </a:defRPr>
            </a:lvl5pPr>
            <a:lvl6pPr lvl="5" rtl="0" algn="ctr">
              <a:spcBef>
                <a:spcPts val="0"/>
              </a:spcBef>
              <a:buClr>
                <a:schemeClr val="dk2"/>
              </a:buClr>
              <a:buSzPct val="100000"/>
              <a:buNone/>
              <a:defRPr i="1" sz="2400">
                <a:solidFill>
                  <a:schemeClr val="dk2"/>
                </a:solidFill>
              </a:defRPr>
            </a:lvl6pPr>
            <a:lvl7pPr lvl="6" rtl="0" algn="ctr">
              <a:spcBef>
                <a:spcPts val="0"/>
              </a:spcBef>
              <a:buClr>
                <a:schemeClr val="dk2"/>
              </a:buClr>
              <a:buSzPct val="100000"/>
              <a:buNone/>
              <a:defRPr i="1" sz="2400">
                <a:solidFill>
                  <a:schemeClr val="dk2"/>
                </a:solidFill>
              </a:defRPr>
            </a:lvl7pPr>
            <a:lvl8pPr lvl="7" rtl="0" algn="ctr">
              <a:spcBef>
                <a:spcPts val="0"/>
              </a:spcBef>
              <a:buClr>
                <a:schemeClr val="dk2"/>
              </a:buClr>
              <a:buSzPct val="100000"/>
              <a:buNone/>
              <a:defRPr i="1" sz="2400">
                <a:solidFill>
                  <a:schemeClr val="dk2"/>
                </a:solidFill>
              </a:defRPr>
            </a:lvl8pPr>
            <a:lvl9pPr lvl="8" rtl="0" algn="ctr">
              <a:spcBef>
                <a:spcPts val="0"/>
              </a:spcBef>
              <a:buClr>
                <a:schemeClr val="dk2"/>
              </a:buClr>
              <a:buSzPct val="100000"/>
              <a:buNone/>
              <a:defRPr i="1" sz="2400">
                <a:solidFill>
                  <a:schemeClr val="dk2"/>
                </a:solidFill>
              </a:defRPr>
            </a:lvl9pPr>
          </a:lstStyle>
          <a:p/>
        </p:txBody>
      </p:sp>
      <p:sp>
        <p:nvSpPr>
          <p:cNvPr id="194" name="Shape 194"/>
          <p:cNvSpPr txBox="1"/>
          <p:nvPr>
            <p:ph idx="12" type="sldNum"/>
          </p:nvPr>
        </p:nvSpPr>
        <p:spPr>
          <a:xfrm>
            <a:off x="8556791" y="47498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5" name="Shape 195"/>
        <p:cNvGrpSpPr/>
        <p:nvPr/>
      </p:nvGrpSpPr>
      <p:grpSpPr>
        <a:xfrm>
          <a:off x="0" y="0"/>
          <a:ext cx="0" cy="0"/>
          <a:chOff x="0" y="0"/>
          <a:chExt cx="0" cy="0"/>
        </a:xfrm>
      </p:grpSpPr>
      <p:sp>
        <p:nvSpPr>
          <p:cNvPr id="196" name="Shape 196"/>
          <p:cNvSpPr/>
          <p:nvPr/>
        </p:nvSpPr>
        <p:spPr>
          <a:xfrm flipH="1" rot="10800000">
            <a:off x="0" y="1163100"/>
            <a:ext cx="9144000" cy="3980400"/>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197" name="Shape 197"/>
          <p:cNvSpPr/>
          <p:nvPr/>
        </p:nvSpPr>
        <p:spPr>
          <a:xfrm flipH="1">
            <a:off x="4526626" y="571349"/>
            <a:ext cx="4617373"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198" name="Shape 198"/>
          <p:cNvSpPr/>
          <p:nvPr/>
        </p:nvSpPr>
        <p:spPr>
          <a:xfrm rot="10800000">
            <a:off x="4526626" y="1162132"/>
            <a:ext cx="4617373"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199" name="Shape 199"/>
          <p:cNvSpPr txBox="1"/>
          <p:nvPr>
            <p:ph type="title"/>
          </p:nvPr>
        </p:nvSpPr>
        <p:spPr>
          <a:xfrm>
            <a:off x="457200" y="205978"/>
            <a:ext cx="8229600" cy="8574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00" name="Shape 200"/>
          <p:cNvSpPr txBox="1"/>
          <p:nvPr>
            <p:ph idx="1" type="body"/>
          </p:nvPr>
        </p:nvSpPr>
        <p:spPr>
          <a:xfrm>
            <a:off x="457200" y="1200150"/>
            <a:ext cx="82296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01" name="Shape 201"/>
          <p:cNvSpPr txBox="1"/>
          <p:nvPr>
            <p:ph idx="12" type="sldNum"/>
          </p:nvPr>
        </p:nvSpPr>
        <p:spPr>
          <a:xfrm>
            <a:off x="8556791" y="47498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2" name="Shape 202"/>
        <p:cNvGrpSpPr/>
        <p:nvPr/>
      </p:nvGrpSpPr>
      <p:grpSpPr>
        <a:xfrm>
          <a:off x="0" y="0"/>
          <a:ext cx="0" cy="0"/>
          <a:chOff x="0" y="0"/>
          <a:chExt cx="0" cy="0"/>
        </a:xfrm>
      </p:grpSpPr>
      <p:sp>
        <p:nvSpPr>
          <p:cNvPr id="203" name="Shape 203"/>
          <p:cNvSpPr/>
          <p:nvPr/>
        </p:nvSpPr>
        <p:spPr>
          <a:xfrm flipH="1" rot="10800000">
            <a:off x="0" y="1163100"/>
            <a:ext cx="9144000" cy="3980400"/>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204" name="Shape 204"/>
          <p:cNvSpPr/>
          <p:nvPr/>
        </p:nvSpPr>
        <p:spPr>
          <a:xfrm rot="10800000">
            <a:off x="4526626" y="1162132"/>
            <a:ext cx="4617373"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205" name="Shape 205"/>
          <p:cNvSpPr txBox="1"/>
          <p:nvPr>
            <p:ph type="title"/>
          </p:nvPr>
        </p:nvSpPr>
        <p:spPr>
          <a:xfrm>
            <a:off x="457200" y="205978"/>
            <a:ext cx="8229600" cy="8574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06" name="Shape 206"/>
          <p:cNvSpPr txBox="1"/>
          <p:nvPr>
            <p:ph idx="1" type="body"/>
          </p:nvPr>
        </p:nvSpPr>
        <p:spPr>
          <a:xfrm>
            <a:off x="457200" y="1200150"/>
            <a:ext cx="39945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07" name="Shape 207"/>
          <p:cNvSpPr/>
          <p:nvPr/>
        </p:nvSpPr>
        <p:spPr>
          <a:xfrm flipH="1">
            <a:off x="4526626" y="571349"/>
            <a:ext cx="4617373"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208" name="Shape 208"/>
          <p:cNvSpPr txBox="1"/>
          <p:nvPr>
            <p:ph idx="2" type="body"/>
          </p:nvPr>
        </p:nvSpPr>
        <p:spPr>
          <a:xfrm>
            <a:off x="4692273" y="1200150"/>
            <a:ext cx="3994500" cy="3725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09" name="Shape 209"/>
          <p:cNvSpPr txBox="1"/>
          <p:nvPr>
            <p:ph idx="12" type="sldNum"/>
          </p:nvPr>
        </p:nvSpPr>
        <p:spPr>
          <a:xfrm>
            <a:off x="8556791" y="47498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0" name="Shape 210"/>
        <p:cNvGrpSpPr/>
        <p:nvPr/>
      </p:nvGrpSpPr>
      <p:grpSpPr>
        <a:xfrm>
          <a:off x="0" y="0"/>
          <a:ext cx="0" cy="0"/>
          <a:chOff x="0" y="0"/>
          <a:chExt cx="0" cy="0"/>
        </a:xfrm>
      </p:grpSpPr>
      <p:sp>
        <p:nvSpPr>
          <p:cNvPr id="211" name="Shape 211"/>
          <p:cNvSpPr/>
          <p:nvPr/>
        </p:nvSpPr>
        <p:spPr>
          <a:xfrm flipH="1" rot="10800000">
            <a:off x="0" y="1163100"/>
            <a:ext cx="9144000" cy="3980400"/>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212" name="Shape 212"/>
          <p:cNvSpPr/>
          <p:nvPr/>
        </p:nvSpPr>
        <p:spPr>
          <a:xfrm flipH="1">
            <a:off x="4526626" y="571349"/>
            <a:ext cx="4617373"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213" name="Shape 213"/>
          <p:cNvSpPr txBox="1"/>
          <p:nvPr>
            <p:ph type="title"/>
          </p:nvPr>
        </p:nvSpPr>
        <p:spPr>
          <a:xfrm>
            <a:off x="457200" y="205978"/>
            <a:ext cx="8229600" cy="8574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14" name="Shape 214"/>
          <p:cNvSpPr/>
          <p:nvPr/>
        </p:nvSpPr>
        <p:spPr>
          <a:xfrm rot="10800000">
            <a:off x="4526626" y="1162132"/>
            <a:ext cx="4617373"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215" name="Shape 215"/>
          <p:cNvSpPr txBox="1"/>
          <p:nvPr>
            <p:ph idx="12" type="sldNum"/>
          </p:nvPr>
        </p:nvSpPr>
        <p:spPr>
          <a:xfrm>
            <a:off x="8556791" y="47498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16" name="Shape 216"/>
        <p:cNvGrpSpPr/>
        <p:nvPr/>
      </p:nvGrpSpPr>
      <p:grpSpPr>
        <a:xfrm>
          <a:off x="0" y="0"/>
          <a:ext cx="0" cy="0"/>
          <a:chOff x="0" y="0"/>
          <a:chExt cx="0" cy="0"/>
        </a:xfrm>
      </p:grpSpPr>
      <p:sp>
        <p:nvSpPr>
          <p:cNvPr id="217" name="Shape 217"/>
          <p:cNvSpPr/>
          <p:nvPr/>
        </p:nvSpPr>
        <p:spPr>
          <a:xfrm flipH="1" rot="10800000">
            <a:off x="0" y="4412699"/>
            <a:ext cx="9144000" cy="730800"/>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218" name="Shape 218"/>
          <p:cNvSpPr/>
          <p:nvPr/>
        </p:nvSpPr>
        <p:spPr>
          <a:xfrm flipH="1">
            <a:off x="4526626" y="3820834"/>
            <a:ext cx="4617373"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219" name="Shape 219"/>
          <p:cNvSpPr/>
          <p:nvPr/>
        </p:nvSpPr>
        <p:spPr>
          <a:xfrm rot="10800000">
            <a:off x="4526626" y="4411617"/>
            <a:ext cx="4617373"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220" name="Shape 220"/>
          <p:cNvSpPr txBox="1"/>
          <p:nvPr>
            <p:ph idx="1" type="body"/>
          </p:nvPr>
        </p:nvSpPr>
        <p:spPr>
          <a:xfrm>
            <a:off x="457200" y="4421726"/>
            <a:ext cx="8229600" cy="505200"/>
          </a:xfrm>
          <a:prstGeom prst="rect">
            <a:avLst/>
          </a:prstGeom>
        </p:spPr>
        <p:txBody>
          <a:bodyPr anchorCtr="0" anchor="ctr" bIns="91425" lIns="91425" rIns="91425" tIns="91425"/>
          <a:lstStyle>
            <a:lvl1pPr lvl="0" rtl="0">
              <a:spcBef>
                <a:spcPts val="0"/>
              </a:spcBef>
              <a:buClr>
                <a:schemeClr val="dk2"/>
              </a:buClr>
              <a:buSzPct val="100000"/>
              <a:buNone/>
              <a:defRPr i="1" sz="2400">
                <a:solidFill>
                  <a:schemeClr val="dk2"/>
                </a:solidFill>
              </a:defRPr>
            </a:lvl1pPr>
          </a:lstStyle>
          <a:p/>
        </p:txBody>
      </p:sp>
      <p:sp>
        <p:nvSpPr>
          <p:cNvPr id="221" name="Shape 221"/>
          <p:cNvSpPr txBox="1"/>
          <p:nvPr>
            <p:ph idx="12" type="sldNum"/>
          </p:nvPr>
        </p:nvSpPr>
        <p:spPr>
          <a:xfrm>
            <a:off x="8556791" y="47498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22" name="Shape 222"/>
        <p:cNvGrpSpPr/>
        <p:nvPr/>
      </p:nvGrpSpPr>
      <p:grpSpPr>
        <a:xfrm>
          <a:off x="0" y="0"/>
          <a:ext cx="0" cy="0"/>
          <a:chOff x="0" y="0"/>
          <a:chExt cx="0" cy="0"/>
        </a:xfrm>
      </p:grpSpPr>
      <p:sp>
        <p:nvSpPr>
          <p:cNvPr id="223" name="Shape 223"/>
          <p:cNvSpPr/>
          <p:nvPr/>
        </p:nvSpPr>
        <p:spPr>
          <a:xfrm>
            <a:off x="6676" y="76256"/>
            <a:ext cx="9134130" cy="5054792"/>
          </a:xfrm>
          <a:custGeom>
            <a:pathLst>
              <a:path extrusionOk="0" h="6739723" w="9157023">
                <a:moveTo>
                  <a:pt x="1629" y="0"/>
                </a:moveTo>
                <a:lnTo>
                  <a:pt x="9157023" y="4340980"/>
                </a:lnTo>
                <a:lnTo>
                  <a:pt x="1593" y="6739723"/>
                </a:lnTo>
                <a:cubicBezTo>
                  <a:pt x="-3941" y="5123960"/>
                  <a:pt x="7163" y="1615763"/>
                  <a:pt x="1629" y="0"/>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224" name="Shape 224"/>
          <p:cNvSpPr txBox="1"/>
          <p:nvPr>
            <p:ph idx="12" type="sldNum"/>
          </p:nvPr>
        </p:nvSpPr>
        <p:spPr>
          <a:xfrm>
            <a:off x="8556791" y="47498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bg>
      <p:bgPr>
        <a:solidFill>
          <a:srgbClr val="FFFFFF"/>
        </a:solidFill>
      </p:bgPr>
    </p:bg>
    <p:spTree>
      <p:nvGrpSpPr>
        <p:cNvPr id="225" name="Shape 225"/>
        <p:cNvGrpSpPr/>
        <p:nvPr/>
      </p:nvGrpSpPr>
      <p:grpSpPr>
        <a:xfrm>
          <a:off x="0" y="0"/>
          <a:ext cx="0" cy="0"/>
          <a:chOff x="0" y="0"/>
          <a:chExt cx="0" cy="0"/>
        </a:xfrm>
      </p:grpSpPr>
      <p:sp>
        <p:nvSpPr>
          <p:cNvPr id="226" name="Shape 226"/>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227" name="Shape 227"/>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rtl="0" algn="r">
              <a:lnSpc>
                <a:spcPct val="100000"/>
              </a:lnSpc>
              <a:spcBef>
                <a:spcPts val="0"/>
              </a:spcBef>
              <a:spcAft>
                <a:spcPts val="0"/>
              </a:spcAft>
              <a:buNone/>
            </a:pPr>
            <a:fld id="{00000000-1234-1234-1234-123412341234}" type="slidenum">
              <a:rPr lang="en" sz="1000">
                <a:solidFill>
                  <a:srgbClr val="616161"/>
                </a:solidFil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1" name="Shape 31"/>
        <p:cNvGrpSpPr/>
        <p:nvPr/>
      </p:nvGrpSpPr>
      <p:grpSpPr>
        <a:xfrm>
          <a:off x="0" y="0"/>
          <a:ext cx="0" cy="0"/>
          <a:chOff x="0" y="0"/>
          <a:chExt cx="0" cy="0"/>
        </a:xfrm>
      </p:grpSpPr>
      <p:sp>
        <p:nvSpPr>
          <p:cNvPr id="32" name="Shape 32"/>
          <p:cNvSpPr/>
          <p:nvPr/>
        </p:nvSpPr>
        <p:spPr>
          <a:xfrm flipH="1" rot="10800000">
            <a:off x="0" y="1163100"/>
            <a:ext cx="9144000" cy="3980399"/>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33" name="Shape 33"/>
          <p:cNvSpPr/>
          <p:nvPr/>
        </p:nvSpPr>
        <p:spPr>
          <a:xfrm flipH="1">
            <a:off x="4526627" y="571349"/>
            <a:ext cx="4617372"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34" name="Shape 34"/>
          <p:cNvSpPr txBox="1"/>
          <p:nvPr>
            <p:ph type="title"/>
          </p:nvPr>
        </p:nvSpPr>
        <p:spPr>
          <a:xfrm>
            <a:off x="457200" y="205978"/>
            <a:ext cx="8229600" cy="8574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5" name="Shape 35"/>
          <p:cNvSpPr/>
          <p:nvPr/>
        </p:nvSpPr>
        <p:spPr>
          <a:xfrm rot="10800000">
            <a:off x="4526627" y="1162132"/>
            <a:ext cx="4617372"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36" name="Shape 36"/>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1"/>
                </a:solidFil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37" name="Shape 37"/>
        <p:cNvGrpSpPr/>
        <p:nvPr/>
      </p:nvGrpSpPr>
      <p:grpSpPr>
        <a:xfrm>
          <a:off x="0" y="0"/>
          <a:ext cx="0" cy="0"/>
          <a:chOff x="0" y="0"/>
          <a:chExt cx="0" cy="0"/>
        </a:xfrm>
      </p:grpSpPr>
      <p:sp>
        <p:nvSpPr>
          <p:cNvPr id="38" name="Shape 38"/>
          <p:cNvSpPr/>
          <p:nvPr/>
        </p:nvSpPr>
        <p:spPr>
          <a:xfrm flipH="1" rot="10800000">
            <a:off x="0" y="4412699"/>
            <a:ext cx="9144000" cy="730799"/>
          </a:xfrm>
          <a:prstGeom prst="rect">
            <a:avLst/>
          </a:prstGeom>
          <a:solidFill>
            <a:schemeClr val="lt1"/>
          </a:solidFill>
          <a:ln>
            <a:noFill/>
          </a:ln>
        </p:spPr>
        <p:txBody>
          <a:bodyPr anchorCtr="0" anchor="ctr" bIns="45700" lIns="91425" rIns="91425" tIns="45700">
            <a:noAutofit/>
          </a:bodyPr>
          <a:lstStyle/>
          <a:p>
            <a:pPr lvl="0">
              <a:spcBef>
                <a:spcPts val="0"/>
              </a:spcBef>
              <a:buNone/>
            </a:pPr>
            <a:r>
              <a:t/>
            </a:r>
            <a:endParaRPr/>
          </a:p>
        </p:txBody>
      </p:sp>
      <p:sp>
        <p:nvSpPr>
          <p:cNvPr id="39" name="Shape 39"/>
          <p:cNvSpPr/>
          <p:nvPr/>
        </p:nvSpPr>
        <p:spPr>
          <a:xfrm flipH="1">
            <a:off x="4526627" y="3820834"/>
            <a:ext cx="4617372" cy="590502"/>
          </a:xfrm>
          <a:custGeom>
            <a:pathLst>
              <a:path extrusionOk="0" h="1108924" w="4617373">
                <a:moveTo>
                  <a:pt x="1199" y="1108924"/>
                </a:moveTo>
                <a:lnTo>
                  <a:pt x="4617373" y="1108924"/>
                </a:lnTo>
                <a:lnTo>
                  <a:pt x="0" y="0"/>
                </a:lnTo>
                <a:cubicBezTo>
                  <a:pt x="400" y="369641"/>
                  <a:pt x="799" y="739283"/>
                  <a:pt x="1199" y="1108924"/>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40" name="Shape 40"/>
          <p:cNvSpPr/>
          <p:nvPr/>
        </p:nvSpPr>
        <p:spPr>
          <a:xfrm rot="10800000">
            <a:off x="4526627" y="4411617"/>
            <a:ext cx="4617372" cy="571095"/>
          </a:xfrm>
          <a:custGeom>
            <a:pathLst>
              <a:path extrusionOk="0" h="1108924" w="4617373">
                <a:moveTo>
                  <a:pt x="1199" y="1108924"/>
                </a:moveTo>
                <a:lnTo>
                  <a:pt x="4617373" y="1108924"/>
                </a:lnTo>
                <a:lnTo>
                  <a:pt x="0" y="0"/>
                </a:lnTo>
                <a:cubicBezTo>
                  <a:pt x="400" y="369641"/>
                  <a:pt x="799" y="739283"/>
                  <a:pt x="1199" y="1108924"/>
                </a:cubicBezTo>
                <a:close/>
              </a:path>
            </a:pathLst>
          </a:custGeom>
          <a:solidFill>
            <a:schemeClr val="dk1">
              <a:alpha val="7840"/>
            </a:schemeClr>
          </a:solidFill>
          <a:ln>
            <a:noFill/>
          </a:ln>
        </p:spPr>
        <p:txBody>
          <a:bodyPr anchorCtr="0" anchor="ctr" bIns="45700" lIns="91425" rIns="91425" tIns="45700">
            <a:noAutofit/>
          </a:bodyPr>
          <a:lstStyle/>
          <a:p>
            <a:pPr lvl="0">
              <a:spcBef>
                <a:spcPts val="0"/>
              </a:spcBef>
              <a:buNone/>
            </a:pPr>
            <a:r>
              <a:t/>
            </a:r>
            <a:endParaRPr/>
          </a:p>
        </p:txBody>
      </p:sp>
      <p:sp>
        <p:nvSpPr>
          <p:cNvPr id="41" name="Shape 41"/>
          <p:cNvSpPr txBox="1"/>
          <p:nvPr>
            <p:ph idx="1" type="body"/>
          </p:nvPr>
        </p:nvSpPr>
        <p:spPr>
          <a:xfrm>
            <a:off x="457200" y="4421726"/>
            <a:ext cx="8229600" cy="505200"/>
          </a:xfrm>
          <a:prstGeom prst="rect">
            <a:avLst/>
          </a:prstGeom>
        </p:spPr>
        <p:txBody>
          <a:bodyPr anchorCtr="0" anchor="ctr" bIns="91425" lIns="91425" rIns="91425" tIns="91425"/>
          <a:lstStyle>
            <a:lvl1pPr lvl="0" rtl="0">
              <a:spcBef>
                <a:spcPts val="0"/>
              </a:spcBef>
              <a:buClr>
                <a:schemeClr val="dk2"/>
              </a:buClr>
              <a:buSzPct val="100000"/>
              <a:buNone/>
              <a:defRPr i="1" sz="2400">
                <a:solidFill>
                  <a:schemeClr val="dk2"/>
                </a:solidFill>
              </a:defRPr>
            </a:lvl1pPr>
          </a:lstStyle>
          <a:p/>
        </p:txBody>
      </p:sp>
      <p:sp>
        <p:nvSpPr>
          <p:cNvPr id="42" name="Shape 42"/>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3" name="Shape 43"/>
        <p:cNvGrpSpPr/>
        <p:nvPr/>
      </p:nvGrpSpPr>
      <p:grpSpPr>
        <a:xfrm>
          <a:off x="0" y="0"/>
          <a:ext cx="0" cy="0"/>
          <a:chOff x="0" y="0"/>
          <a:chExt cx="0" cy="0"/>
        </a:xfrm>
      </p:grpSpPr>
      <p:sp>
        <p:nvSpPr>
          <p:cNvPr id="44" name="Shape 44"/>
          <p:cNvSpPr/>
          <p:nvPr/>
        </p:nvSpPr>
        <p:spPr>
          <a:xfrm>
            <a:off x="6676" y="76256"/>
            <a:ext cx="9134130" cy="5054792"/>
          </a:xfrm>
          <a:custGeom>
            <a:pathLst>
              <a:path extrusionOk="0" h="6739723" w="9157023">
                <a:moveTo>
                  <a:pt x="1629" y="0"/>
                </a:moveTo>
                <a:lnTo>
                  <a:pt x="9157023" y="4340980"/>
                </a:lnTo>
                <a:lnTo>
                  <a:pt x="1593" y="6739723"/>
                </a:lnTo>
                <a:cubicBezTo>
                  <a:pt x="-3941" y="5123960"/>
                  <a:pt x="7163" y="1615763"/>
                  <a:pt x="1629" y="0"/>
                </a:cubicBezTo>
                <a:close/>
              </a:path>
            </a:pathLst>
          </a:custGeom>
          <a:solidFill>
            <a:srgbClr val="FFFFFF">
              <a:alpha val="6669"/>
            </a:srgbClr>
          </a:solidFill>
          <a:ln>
            <a:noFill/>
          </a:ln>
        </p:spPr>
        <p:txBody>
          <a:bodyPr anchorCtr="0" anchor="ctr" bIns="45700" lIns="91425" rIns="91425" tIns="45700">
            <a:noAutofit/>
          </a:bodyPr>
          <a:lstStyle/>
          <a:p>
            <a:pPr lvl="0">
              <a:spcBef>
                <a:spcPts val="0"/>
              </a:spcBef>
              <a:buNone/>
            </a:pPr>
            <a:r>
              <a:t/>
            </a:r>
            <a:endParaRPr/>
          </a:p>
        </p:txBody>
      </p:sp>
      <p:sp>
        <p:nvSpPr>
          <p:cNvPr id="45" name="Shape 45"/>
          <p:cNvSpPr txBox="1"/>
          <p:nvPr>
            <p:ph idx="12" type="sldNum"/>
          </p:nvPr>
        </p:nvSpPr>
        <p:spPr>
          <a:xfrm>
            <a:off x="8556791" y="4749850"/>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46" name="Shape 46"/>
        <p:cNvGrpSpPr/>
        <p:nvPr/>
      </p:nvGrpSpPr>
      <p:grpSpPr>
        <a:xfrm>
          <a:off x="0" y="0"/>
          <a:ext cx="0" cy="0"/>
          <a:chOff x="0" y="0"/>
          <a:chExt cx="0" cy="0"/>
        </a:xfrm>
      </p:grpSpPr>
      <p:sp>
        <p:nvSpPr>
          <p:cNvPr id="47" name="Shape 47"/>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48" name="Shape 48"/>
          <p:cNvSpPr/>
          <p:nvPr/>
        </p:nvSpPr>
        <p:spPr>
          <a:xfrm>
            <a:off x="4308425" y="308000"/>
            <a:ext cx="4527600" cy="45117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9" name="Shape 49"/>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3">
    <p:spTree>
      <p:nvGrpSpPr>
        <p:cNvPr id="50"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52" name="Shape 52"/>
          <p:cNvCxnSpPr/>
          <p:nvPr/>
        </p:nvCxnSpPr>
        <p:spPr>
          <a:xfrm>
            <a:off x="466325" y="353994"/>
            <a:ext cx="660000" cy="0"/>
          </a:xfrm>
          <a:prstGeom prst="straightConnector1">
            <a:avLst/>
          </a:prstGeom>
          <a:noFill/>
          <a:ln cap="flat" cmpd="sng" w="76200">
            <a:solidFill>
              <a:schemeClr val="dk1"/>
            </a:solidFill>
            <a:prstDash val="solid"/>
            <a:round/>
            <a:headEnd len="med" w="med" type="none"/>
            <a:tailEnd len="med" w="med" type="none"/>
          </a:ln>
        </p:spPr>
      </p:cxnSp>
      <p:sp>
        <p:nvSpPr>
          <p:cNvPr id="53" name="Shape 53"/>
          <p:cNvSpPr txBox="1"/>
          <p:nvPr>
            <p:ph type="title"/>
          </p:nvPr>
        </p:nvSpPr>
        <p:spPr>
          <a:xfrm>
            <a:off x="349300" y="450119"/>
            <a:ext cx="3898200" cy="4115400"/>
          </a:xfrm>
          <a:prstGeom prst="rect">
            <a:avLst/>
          </a:prstGeom>
          <a:noFill/>
        </p:spPr>
        <p:txBody>
          <a:bodyPr anchorCtr="0" anchor="t" bIns="91425" lIns="91425" rIns="91425" tIns="91425"/>
          <a:lstStyle>
            <a:lvl1pPr lvl="0" algn="l">
              <a:lnSpc>
                <a:spcPct val="100000"/>
              </a:lnSpc>
              <a:spcBef>
                <a:spcPts val="0"/>
              </a:spcBef>
              <a:spcAft>
                <a:spcPts val="0"/>
              </a:spcAft>
              <a:buClr>
                <a:schemeClr val="dk1"/>
              </a:buClr>
              <a:buSzPct val="100000"/>
              <a:buNone/>
              <a:defRPr b="1" sz="3600">
                <a:solidFill>
                  <a:schemeClr val="dk1"/>
                </a:solidFill>
              </a:defRPr>
            </a:lvl1pPr>
            <a:lvl2pPr lvl="1" algn="l">
              <a:lnSpc>
                <a:spcPct val="100000"/>
              </a:lnSpc>
              <a:spcBef>
                <a:spcPts val="0"/>
              </a:spcBef>
              <a:spcAft>
                <a:spcPts val="0"/>
              </a:spcAft>
              <a:buClr>
                <a:schemeClr val="dk1"/>
              </a:buClr>
              <a:buSzPct val="100000"/>
              <a:buNone/>
              <a:defRPr b="1" sz="3600">
                <a:solidFill>
                  <a:schemeClr val="dk1"/>
                </a:solidFill>
              </a:defRPr>
            </a:lvl2pPr>
            <a:lvl3pPr lvl="2" algn="l">
              <a:lnSpc>
                <a:spcPct val="100000"/>
              </a:lnSpc>
              <a:spcBef>
                <a:spcPts val="0"/>
              </a:spcBef>
              <a:spcAft>
                <a:spcPts val="0"/>
              </a:spcAft>
              <a:buClr>
                <a:schemeClr val="dk1"/>
              </a:buClr>
              <a:buSzPct val="100000"/>
              <a:buNone/>
              <a:defRPr b="1" sz="3600">
                <a:solidFill>
                  <a:schemeClr val="dk1"/>
                </a:solidFill>
              </a:defRPr>
            </a:lvl3pPr>
            <a:lvl4pPr lvl="3" algn="l">
              <a:lnSpc>
                <a:spcPct val="100000"/>
              </a:lnSpc>
              <a:spcBef>
                <a:spcPts val="0"/>
              </a:spcBef>
              <a:spcAft>
                <a:spcPts val="0"/>
              </a:spcAft>
              <a:buClr>
                <a:schemeClr val="dk1"/>
              </a:buClr>
              <a:buSzPct val="100000"/>
              <a:buNone/>
              <a:defRPr b="1" sz="3600">
                <a:solidFill>
                  <a:schemeClr val="dk1"/>
                </a:solidFill>
              </a:defRPr>
            </a:lvl4pPr>
            <a:lvl5pPr lvl="4" algn="l">
              <a:lnSpc>
                <a:spcPct val="100000"/>
              </a:lnSpc>
              <a:spcBef>
                <a:spcPts val="0"/>
              </a:spcBef>
              <a:spcAft>
                <a:spcPts val="0"/>
              </a:spcAft>
              <a:buClr>
                <a:schemeClr val="dk1"/>
              </a:buClr>
              <a:buSzPct val="100000"/>
              <a:buNone/>
              <a:defRPr b="1" sz="3600">
                <a:solidFill>
                  <a:schemeClr val="dk1"/>
                </a:solidFill>
              </a:defRPr>
            </a:lvl5pPr>
            <a:lvl6pPr lvl="5" algn="l">
              <a:lnSpc>
                <a:spcPct val="100000"/>
              </a:lnSpc>
              <a:spcBef>
                <a:spcPts val="0"/>
              </a:spcBef>
              <a:spcAft>
                <a:spcPts val="0"/>
              </a:spcAft>
              <a:buClr>
                <a:schemeClr val="dk1"/>
              </a:buClr>
              <a:buSzPct val="100000"/>
              <a:buNone/>
              <a:defRPr b="1" sz="3600">
                <a:solidFill>
                  <a:schemeClr val="dk1"/>
                </a:solidFill>
              </a:defRPr>
            </a:lvl6pPr>
            <a:lvl7pPr lvl="6" algn="l">
              <a:lnSpc>
                <a:spcPct val="100000"/>
              </a:lnSpc>
              <a:spcBef>
                <a:spcPts val="0"/>
              </a:spcBef>
              <a:spcAft>
                <a:spcPts val="0"/>
              </a:spcAft>
              <a:buClr>
                <a:schemeClr val="dk1"/>
              </a:buClr>
              <a:buSzPct val="100000"/>
              <a:buNone/>
              <a:defRPr b="1" sz="3600">
                <a:solidFill>
                  <a:schemeClr val="dk1"/>
                </a:solidFill>
              </a:defRPr>
            </a:lvl7pPr>
            <a:lvl8pPr lvl="7" algn="l">
              <a:lnSpc>
                <a:spcPct val="100000"/>
              </a:lnSpc>
              <a:spcBef>
                <a:spcPts val="0"/>
              </a:spcBef>
              <a:spcAft>
                <a:spcPts val="0"/>
              </a:spcAft>
              <a:buClr>
                <a:schemeClr val="dk1"/>
              </a:buClr>
              <a:buSzPct val="100000"/>
              <a:buNone/>
              <a:defRPr b="1" sz="3600">
                <a:solidFill>
                  <a:schemeClr val="dk1"/>
                </a:solidFill>
              </a:defRPr>
            </a:lvl8pPr>
            <a:lvl9pPr lvl="8" algn="l">
              <a:lnSpc>
                <a:spcPct val="100000"/>
              </a:lnSpc>
              <a:spcBef>
                <a:spcPts val="0"/>
              </a:spcBef>
              <a:spcAft>
                <a:spcPts val="0"/>
              </a:spcAft>
              <a:buClr>
                <a:schemeClr val="dk1"/>
              </a:buClr>
              <a:buSzPct val="100000"/>
              <a:buNone/>
              <a:defRPr b="1" sz="3600">
                <a:solidFill>
                  <a:schemeClr val="dk1"/>
                </a:solidFill>
              </a:defRPr>
            </a:lvl9pPr>
          </a:lstStyle>
          <a:p/>
        </p:txBody>
      </p:sp>
      <p:sp>
        <p:nvSpPr>
          <p:cNvPr id="54" name="Shape 54"/>
          <p:cNvSpPr txBox="1"/>
          <p:nvPr>
            <p:ph idx="1" type="body"/>
          </p:nvPr>
        </p:nvSpPr>
        <p:spPr>
          <a:xfrm>
            <a:off x="4572000" y="450119"/>
            <a:ext cx="4222800" cy="4115400"/>
          </a:xfrm>
          <a:prstGeom prst="rect">
            <a:avLst/>
          </a:prstGeom>
          <a:noFill/>
        </p:spPr>
        <p:txBody>
          <a:bodyPr anchorCtr="0" anchor="t" bIns="91425" lIns="91425" rIns="91425" tIns="91425"/>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p:txBody>
      </p:sp>
      <p:sp>
        <p:nvSpPr>
          <p:cNvPr id="55" name="Shape 55"/>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5">
    <p:spTree>
      <p:nvGrpSpPr>
        <p:cNvPr id="56" name="Shape 56"/>
        <p:cNvGrpSpPr/>
        <p:nvPr/>
      </p:nvGrpSpPr>
      <p:grpSpPr>
        <a:xfrm>
          <a:off x="0" y="0"/>
          <a:ext cx="0" cy="0"/>
          <a:chOff x="0" y="0"/>
          <a:chExt cx="0" cy="0"/>
        </a:xfrm>
      </p:grpSpPr>
      <p:sp>
        <p:nvSpPr>
          <p:cNvPr id="57" name="Shape 57"/>
          <p:cNvSpPr/>
          <p:nvPr/>
        </p:nvSpPr>
        <p:spPr>
          <a:xfrm>
            <a:off x="0" y="0"/>
            <a:ext cx="9144000" cy="5143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58" name="Shape 58"/>
          <p:cNvSpPr/>
          <p:nvPr/>
        </p:nvSpPr>
        <p:spPr>
          <a:xfrm>
            <a:off x="0" y="4665575"/>
            <a:ext cx="9144000" cy="4779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59" name="Shape 59"/>
          <p:cNvCxnSpPr/>
          <p:nvPr/>
        </p:nvCxnSpPr>
        <p:spPr>
          <a:xfrm>
            <a:off x="1128750" y="1995025"/>
            <a:ext cx="6886500" cy="0"/>
          </a:xfrm>
          <a:prstGeom prst="straightConnector1">
            <a:avLst/>
          </a:prstGeom>
          <a:noFill/>
          <a:ln cap="flat" cmpd="sng" w="9525">
            <a:solidFill>
              <a:schemeClr val="dk1"/>
            </a:solidFill>
            <a:prstDash val="dot"/>
            <a:round/>
            <a:headEnd len="med" w="med" type="none"/>
            <a:tailEnd len="med" w="med" type="none"/>
          </a:ln>
        </p:spPr>
      </p:cxnSp>
      <p:sp>
        <p:nvSpPr>
          <p:cNvPr id="60" name="Shape 60"/>
          <p:cNvSpPr txBox="1"/>
          <p:nvPr>
            <p:ph type="title"/>
          </p:nvPr>
        </p:nvSpPr>
        <p:spPr>
          <a:xfrm>
            <a:off x="1128750" y="394200"/>
            <a:ext cx="6886500" cy="1412100"/>
          </a:xfrm>
          <a:prstGeom prst="rect">
            <a:avLst/>
          </a:prstGeom>
          <a:noFill/>
        </p:spPr>
        <p:txBody>
          <a:bodyPr anchorCtr="0" anchor="b" bIns="91425" lIns="91425" rIns="91425" tIns="91425"/>
          <a:lstStyle>
            <a:lvl1pPr lvl="0" algn="ctr">
              <a:lnSpc>
                <a:spcPct val="100000"/>
              </a:lnSpc>
              <a:spcBef>
                <a:spcPts val="0"/>
              </a:spcBef>
              <a:spcAft>
                <a:spcPts val="0"/>
              </a:spcAft>
              <a:buClr>
                <a:schemeClr val="dk1"/>
              </a:buClr>
              <a:buSzPct val="100000"/>
              <a:buNone/>
              <a:defRPr b="1" sz="3600">
                <a:solidFill>
                  <a:schemeClr val="dk1"/>
                </a:solidFill>
              </a:defRPr>
            </a:lvl1pPr>
            <a:lvl2pPr lvl="1" algn="ctr">
              <a:lnSpc>
                <a:spcPct val="100000"/>
              </a:lnSpc>
              <a:spcBef>
                <a:spcPts val="0"/>
              </a:spcBef>
              <a:spcAft>
                <a:spcPts val="0"/>
              </a:spcAft>
              <a:buClr>
                <a:schemeClr val="dk1"/>
              </a:buClr>
              <a:buSzPct val="100000"/>
              <a:buNone/>
              <a:defRPr b="1" sz="3600">
                <a:solidFill>
                  <a:schemeClr val="dk1"/>
                </a:solidFill>
              </a:defRPr>
            </a:lvl2pPr>
            <a:lvl3pPr lvl="2" algn="ctr">
              <a:lnSpc>
                <a:spcPct val="100000"/>
              </a:lnSpc>
              <a:spcBef>
                <a:spcPts val="0"/>
              </a:spcBef>
              <a:spcAft>
                <a:spcPts val="0"/>
              </a:spcAft>
              <a:buClr>
                <a:schemeClr val="dk1"/>
              </a:buClr>
              <a:buSzPct val="100000"/>
              <a:buNone/>
              <a:defRPr b="1" sz="3600">
                <a:solidFill>
                  <a:schemeClr val="dk1"/>
                </a:solidFill>
              </a:defRPr>
            </a:lvl3pPr>
            <a:lvl4pPr lvl="3" algn="ctr">
              <a:lnSpc>
                <a:spcPct val="100000"/>
              </a:lnSpc>
              <a:spcBef>
                <a:spcPts val="0"/>
              </a:spcBef>
              <a:spcAft>
                <a:spcPts val="0"/>
              </a:spcAft>
              <a:buClr>
                <a:schemeClr val="dk1"/>
              </a:buClr>
              <a:buSzPct val="100000"/>
              <a:buNone/>
              <a:defRPr b="1" sz="3600">
                <a:solidFill>
                  <a:schemeClr val="dk1"/>
                </a:solidFill>
              </a:defRPr>
            </a:lvl4pPr>
            <a:lvl5pPr lvl="4" algn="ctr">
              <a:lnSpc>
                <a:spcPct val="100000"/>
              </a:lnSpc>
              <a:spcBef>
                <a:spcPts val="0"/>
              </a:spcBef>
              <a:spcAft>
                <a:spcPts val="0"/>
              </a:spcAft>
              <a:buClr>
                <a:schemeClr val="dk1"/>
              </a:buClr>
              <a:buSzPct val="100000"/>
              <a:buNone/>
              <a:defRPr b="1" sz="3600">
                <a:solidFill>
                  <a:schemeClr val="dk1"/>
                </a:solidFill>
              </a:defRPr>
            </a:lvl5pPr>
            <a:lvl6pPr lvl="5" algn="ctr">
              <a:lnSpc>
                <a:spcPct val="100000"/>
              </a:lnSpc>
              <a:spcBef>
                <a:spcPts val="0"/>
              </a:spcBef>
              <a:spcAft>
                <a:spcPts val="0"/>
              </a:spcAft>
              <a:buClr>
                <a:schemeClr val="dk1"/>
              </a:buClr>
              <a:buSzPct val="100000"/>
              <a:buNone/>
              <a:defRPr b="1" sz="3600">
                <a:solidFill>
                  <a:schemeClr val="dk1"/>
                </a:solidFill>
              </a:defRPr>
            </a:lvl6pPr>
            <a:lvl7pPr lvl="6" algn="ctr">
              <a:lnSpc>
                <a:spcPct val="100000"/>
              </a:lnSpc>
              <a:spcBef>
                <a:spcPts val="0"/>
              </a:spcBef>
              <a:spcAft>
                <a:spcPts val="0"/>
              </a:spcAft>
              <a:buClr>
                <a:schemeClr val="dk1"/>
              </a:buClr>
              <a:buSzPct val="100000"/>
              <a:buNone/>
              <a:defRPr b="1" sz="3600">
                <a:solidFill>
                  <a:schemeClr val="dk1"/>
                </a:solidFill>
              </a:defRPr>
            </a:lvl7pPr>
            <a:lvl8pPr lvl="7" algn="ctr">
              <a:lnSpc>
                <a:spcPct val="100000"/>
              </a:lnSpc>
              <a:spcBef>
                <a:spcPts val="0"/>
              </a:spcBef>
              <a:spcAft>
                <a:spcPts val="0"/>
              </a:spcAft>
              <a:buClr>
                <a:schemeClr val="dk1"/>
              </a:buClr>
              <a:buSzPct val="100000"/>
              <a:buNone/>
              <a:defRPr b="1" sz="3600">
                <a:solidFill>
                  <a:schemeClr val="dk1"/>
                </a:solidFill>
              </a:defRPr>
            </a:lvl8pPr>
            <a:lvl9pPr lvl="8" algn="ctr">
              <a:lnSpc>
                <a:spcPct val="100000"/>
              </a:lnSpc>
              <a:spcBef>
                <a:spcPts val="0"/>
              </a:spcBef>
              <a:spcAft>
                <a:spcPts val="0"/>
              </a:spcAft>
              <a:buClr>
                <a:schemeClr val="dk1"/>
              </a:buClr>
              <a:buSzPct val="100000"/>
              <a:buNone/>
              <a:defRPr b="1" sz="3600">
                <a:solidFill>
                  <a:schemeClr val="dk1"/>
                </a:solidFill>
              </a:defRPr>
            </a:lvl9pPr>
          </a:lstStyle>
          <a:p/>
        </p:txBody>
      </p:sp>
      <p:sp>
        <p:nvSpPr>
          <p:cNvPr id="61" name="Shape 61"/>
          <p:cNvSpPr txBox="1"/>
          <p:nvPr>
            <p:ph idx="1" type="body"/>
          </p:nvPr>
        </p:nvSpPr>
        <p:spPr>
          <a:xfrm>
            <a:off x="1128750" y="2225462"/>
            <a:ext cx="6886500" cy="2197200"/>
          </a:xfrm>
          <a:prstGeom prst="rect">
            <a:avLst/>
          </a:prstGeom>
          <a:noFill/>
        </p:spPr>
        <p:txBody>
          <a:bodyPr anchorCtr="0" anchor="t" bIns="91425" lIns="91425" rIns="91425" tIns="91425"/>
          <a:lstStyle>
            <a:lvl1pPr lvl="0" algn="ctr">
              <a:lnSpc>
                <a:spcPct val="115000"/>
              </a:lnSpc>
              <a:spcBef>
                <a:spcPts val="0"/>
              </a:spcBef>
              <a:spcAft>
                <a:spcPts val="1600"/>
              </a:spcAft>
              <a:buClr>
                <a:schemeClr val="dk2"/>
              </a:buClr>
              <a:buSzPct val="100000"/>
              <a:defRPr sz="1600">
                <a:solidFill>
                  <a:schemeClr val="dk2"/>
                </a:solidFill>
              </a:defRPr>
            </a:lvl1pPr>
            <a:lvl2pPr lvl="1" algn="ctr">
              <a:lnSpc>
                <a:spcPct val="115000"/>
              </a:lnSpc>
              <a:spcBef>
                <a:spcPts val="0"/>
              </a:spcBef>
              <a:spcAft>
                <a:spcPts val="1600"/>
              </a:spcAft>
              <a:buClr>
                <a:schemeClr val="dk2"/>
              </a:buClr>
              <a:defRPr sz="1400">
                <a:solidFill>
                  <a:schemeClr val="dk2"/>
                </a:solidFill>
              </a:defRPr>
            </a:lvl2pPr>
            <a:lvl3pPr lvl="2" algn="ctr">
              <a:lnSpc>
                <a:spcPct val="115000"/>
              </a:lnSpc>
              <a:spcBef>
                <a:spcPts val="0"/>
              </a:spcBef>
              <a:spcAft>
                <a:spcPts val="1600"/>
              </a:spcAft>
              <a:buClr>
                <a:schemeClr val="dk2"/>
              </a:buClr>
              <a:defRPr sz="1400">
                <a:solidFill>
                  <a:schemeClr val="dk2"/>
                </a:solidFill>
              </a:defRPr>
            </a:lvl3pPr>
            <a:lvl4pPr lvl="3" algn="ctr">
              <a:lnSpc>
                <a:spcPct val="115000"/>
              </a:lnSpc>
              <a:spcBef>
                <a:spcPts val="0"/>
              </a:spcBef>
              <a:spcAft>
                <a:spcPts val="1600"/>
              </a:spcAft>
              <a:buClr>
                <a:schemeClr val="dk2"/>
              </a:buClr>
              <a:defRPr sz="1400">
                <a:solidFill>
                  <a:schemeClr val="dk2"/>
                </a:solidFill>
              </a:defRPr>
            </a:lvl4pPr>
            <a:lvl5pPr lvl="4" algn="ctr">
              <a:lnSpc>
                <a:spcPct val="115000"/>
              </a:lnSpc>
              <a:spcBef>
                <a:spcPts val="0"/>
              </a:spcBef>
              <a:spcAft>
                <a:spcPts val="1600"/>
              </a:spcAft>
              <a:buClr>
                <a:schemeClr val="dk2"/>
              </a:buClr>
              <a:defRPr sz="1400">
                <a:solidFill>
                  <a:schemeClr val="dk2"/>
                </a:solidFill>
              </a:defRPr>
            </a:lvl5pPr>
            <a:lvl6pPr lvl="5" algn="ctr">
              <a:lnSpc>
                <a:spcPct val="115000"/>
              </a:lnSpc>
              <a:spcBef>
                <a:spcPts val="0"/>
              </a:spcBef>
              <a:spcAft>
                <a:spcPts val="1600"/>
              </a:spcAft>
              <a:buClr>
                <a:schemeClr val="dk2"/>
              </a:buClr>
              <a:defRPr sz="1400">
                <a:solidFill>
                  <a:schemeClr val="dk2"/>
                </a:solidFill>
              </a:defRPr>
            </a:lvl6pPr>
            <a:lvl7pPr lvl="6" algn="ctr">
              <a:lnSpc>
                <a:spcPct val="115000"/>
              </a:lnSpc>
              <a:spcBef>
                <a:spcPts val="0"/>
              </a:spcBef>
              <a:spcAft>
                <a:spcPts val="1600"/>
              </a:spcAft>
              <a:buClr>
                <a:schemeClr val="dk2"/>
              </a:buClr>
              <a:defRPr sz="1400">
                <a:solidFill>
                  <a:schemeClr val="dk2"/>
                </a:solidFill>
              </a:defRPr>
            </a:lvl7pPr>
            <a:lvl8pPr lvl="7" algn="ctr">
              <a:lnSpc>
                <a:spcPct val="115000"/>
              </a:lnSpc>
              <a:spcBef>
                <a:spcPts val="0"/>
              </a:spcBef>
              <a:spcAft>
                <a:spcPts val="1600"/>
              </a:spcAft>
              <a:buClr>
                <a:schemeClr val="dk2"/>
              </a:buClr>
              <a:defRPr sz="1400">
                <a:solidFill>
                  <a:schemeClr val="dk2"/>
                </a:solidFill>
              </a:defRPr>
            </a:lvl8pPr>
            <a:lvl9pPr lvl="8" algn="ctr">
              <a:lnSpc>
                <a:spcPct val="115000"/>
              </a:lnSpc>
              <a:spcBef>
                <a:spcPts val="0"/>
              </a:spcBef>
              <a:spcAft>
                <a:spcPts val="1600"/>
              </a:spcAft>
              <a:buClr>
                <a:schemeClr val="dk2"/>
              </a:buClr>
              <a:defRPr sz="1400">
                <a:solidFill>
                  <a:schemeClr val="dk2"/>
                </a:solidFill>
              </a:defRPr>
            </a:lvl9pPr>
          </a:lstStyle>
          <a:p/>
        </p:txBody>
      </p:sp>
      <p:sp>
        <p:nvSpPr>
          <p:cNvPr id="62" name="Shape 62"/>
          <p:cNvSpPr txBox="1"/>
          <p:nvPr>
            <p:ph idx="12" type="sldNum"/>
          </p:nvPr>
        </p:nvSpPr>
        <p:spPr>
          <a:xfrm>
            <a:off x="8472457" y="4663216"/>
            <a:ext cx="548700" cy="393600"/>
          </a:xfrm>
          <a:prstGeom prst="rect">
            <a:avLst/>
          </a:prstGeom>
          <a:noFill/>
        </p:spPr>
        <p:txBody>
          <a:bodyPr anchorCtr="0" anchor="ctr" bIns="91425" lIns="91425" rIns="91425" tIns="91425">
            <a:noAutofit/>
          </a:bodyPr>
          <a:lstStyle/>
          <a:p>
            <a:pPr lvl="0" algn="r">
              <a:lnSpc>
                <a:spcPct val="100000"/>
              </a:lnSpc>
              <a:spcBef>
                <a:spcPts val="0"/>
              </a:spcBef>
              <a:spcAft>
                <a:spcPts val="0"/>
              </a:spcAft>
              <a:buNone/>
            </a:pPr>
            <a:fld id="{00000000-1234-1234-1234-123412341234}" type="slidenum">
              <a:rPr lang="en" sz="1000">
                <a:solidFill>
                  <a:schemeClr val="lt1"/>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spcBef>
                <a:spcPts val="0"/>
              </a:spcBef>
              <a:buClr>
                <a:schemeClr val="lt1"/>
              </a:buClr>
              <a:buSzPct val="100000"/>
              <a:buFont typeface="Georgia"/>
              <a:buNone/>
              <a:defRPr sz="4800">
                <a:solidFill>
                  <a:schemeClr val="lt1"/>
                </a:solidFill>
                <a:latin typeface="Georgia"/>
                <a:ea typeface="Georgia"/>
                <a:cs typeface="Georgia"/>
                <a:sym typeface="Georgia"/>
              </a:defRPr>
            </a:lvl1pPr>
            <a:lvl2pPr lvl="1" rtl="0">
              <a:spcBef>
                <a:spcPts val="0"/>
              </a:spcBef>
              <a:buClr>
                <a:schemeClr val="lt1"/>
              </a:buClr>
              <a:buSzPct val="100000"/>
              <a:buFont typeface="Georgia"/>
              <a:buNone/>
              <a:defRPr sz="4800">
                <a:solidFill>
                  <a:schemeClr val="lt1"/>
                </a:solidFill>
                <a:latin typeface="Georgia"/>
                <a:ea typeface="Georgia"/>
                <a:cs typeface="Georgia"/>
                <a:sym typeface="Georgia"/>
              </a:defRPr>
            </a:lvl2pPr>
            <a:lvl3pPr lvl="2" rtl="0">
              <a:spcBef>
                <a:spcPts val="0"/>
              </a:spcBef>
              <a:buClr>
                <a:schemeClr val="lt1"/>
              </a:buClr>
              <a:buSzPct val="100000"/>
              <a:buFont typeface="Georgia"/>
              <a:buNone/>
              <a:defRPr sz="4800">
                <a:solidFill>
                  <a:schemeClr val="lt1"/>
                </a:solidFill>
                <a:latin typeface="Georgia"/>
                <a:ea typeface="Georgia"/>
                <a:cs typeface="Georgia"/>
                <a:sym typeface="Georgia"/>
              </a:defRPr>
            </a:lvl3pPr>
            <a:lvl4pPr lvl="3" rtl="0">
              <a:spcBef>
                <a:spcPts val="0"/>
              </a:spcBef>
              <a:buClr>
                <a:schemeClr val="lt1"/>
              </a:buClr>
              <a:buSzPct val="100000"/>
              <a:buFont typeface="Georgia"/>
              <a:buNone/>
              <a:defRPr sz="4800">
                <a:solidFill>
                  <a:schemeClr val="lt1"/>
                </a:solidFill>
                <a:latin typeface="Georgia"/>
                <a:ea typeface="Georgia"/>
                <a:cs typeface="Georgia"/>
                <a:sym typeface="Georgia"/>
              </a:defRPr>
            </a:lvl4pPr>
            <a:lvl5pPr lvl="4" rtl="0">
              <a:spcBef>
                <a:spcPts val="0"/>
              </a:spcBef>
              <a:buClr>
                <a:schemeClr val="lt1"/>
              </a:buClr>
              <a:buSzPct val="100000"/>
              <a:buFont typeface="Georgia"/>
              <a:buNone/>
              <a:defRPr sz="4800">
                <a:solidFill>
                  <a:schemeClr val="lt1"/>
                </a:solidFill>
                <a:latin typeface="Georgia"/>
                <a:ea typeface="Georgia"/>
                <a:cs typeface="Georgia"/>
                <a:sym typeface="Georgia"/>
              </a:defRPr>
            </a:lvl5pPr>
            <a:lvl6pPr lvl="5" rtl="0">
              <a:spcBef>
                <a:spcPts val="0"/>
              </a:spcBef>
              <a:buClr>
                <a:schemeClr val="lt1"/>
              </a:buClr>
              <a:buSzPct val="100000"/>
              <a:buFont typeface="Georgia"/>
              <a:buNone/>
              <a:defRPr sz="4800">
                <a:solidFill>
                  <a:schemeClr val="lt1"/>
                </a:solidFill>
                <a:latin typeface="Georgia"/>
                <a:ea typeface="Georgia"/>
                <a:cs typeface="Georgia"/>
                <a:sym typeface="Georgia"/>
              </a:defRPr>
            </a:lvl6pPr>
            <a:lvl7pPr lvl="6" rtl="0">
              <a:spcBef>
                <a:spcPts val="0"/>
              </a:spcBef>
              <a:buClr>
                <a:schemeClr val="lt1"/>
              </a:buClr>
              <a:buSzPct val="100000"/>
              <a:buFont typeface="Georgia"/>
              <a:buNone/>
              <a:defRPr sz="4800">
                <a:solidFill>
                  <a:schemeClr val="lt1"/>
                </a:solidFill>
                <a:latin typeface="Georgia"/>
                <a:ea typeface="Georgia"/>
                <a:cs typeface="Georgia"/>
                <a:sym typeface="Georgia"/>
              </a:defRPr>
            </a:lvl7pPr>
            <a:lvl8pPr lvl="7" rtl="0">
              <a:spcBef>
                <a:spcPts val="0"/>
              </a:spcBef>
              <a:buClr>
                <a:schemeClr val="lt1"/>
              </a:buClr>
              <a:buSzPct val="100000"/>
              <a:buFont typeface="Georgia"/>
              <a:buNone/>
              <a:defRPr sz="4800">
                <a:solidFill>
                  <a:schemeClr val="lt1"/>
                </a:solidFill>
                <a:latin typeface="Georgia"/>
                <a:ea typeface="Georgia"/>
                <a:cs typeface="Georgia"/>
                <a:sym typeface="Georgia"/>
              </a:defRPr>
            </a:lvl8pPr>
            <a:lvl9pPr lvl="8" rtl="0">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p:txBody>
      </p:sp>
      <p:sp>
        <p:nvSpPr>
          <p:cNvPr id="7" name="Shape 7"/>
          <p:cNvSpPr txBox="1"/>
          <p:nvPr>
            <p:ph idx="1" type="body"/>
          </p:nvPr>
        </p:nvSpPr>
        <p:spPr>
          <a:xfrm>
            <a:off x="457200" y="1200150"/>
            <a:ext cx="8229600" cy="3725699"/>
          </a:xfrm>
          <a:prstGeom prst="rect">
            <a:avLst/>
          </a:prstGeom>
          <a:noFill/>
          <a:ln>
            <a:noFill/>
          </a:ln>
        </p:spPr>
        <p:txBody>
          <a:bodyPr anchorCtr="0" anchor="t" bIns="91425" lIns="91425" rIns="91425" tIns="91425"/>
          <a:lstStyle>
            <a:lvl1pPr lvl="0" rtl="0">
              <a:spcBef>
                <a:spcPts val="600"/>
              </a:spcBef>
              <a:buClr>
                <a:schemeClr val="dk1"/>
              </a:buClr>
              <a:buSzPct val="100000"/>
              <a:buFont typeface="Georgia"/>
              <a:defRPr sz="3000">
                <a:solidFill>
                  <a:schemeClr val="dk1"/>
                </a:solidFill>
                <a:latin typeface="Georgia"/>
                <a:ea typeface="Georgia"/>
                <a:cs typeface="Georgia"/>
                <a:sym typeface="Georgia"/>
              </a:defRPr>
            </a:lvl1pPr>
            <a:lvl2pPr lvl="1" rtl="0">
              <a:spcBef>
                <a:spcPts val="480"/>
              </a:spcBef>
              <a:buClr>
                <a:schemeClr val="dk1"/>
              </a:buClr>
              <a:buSzPct val="100000"/>
              <a:buFont typeface="Georgia"/>
              <a:defRPr sz="2400">
                <a:solidFill>
                  <a:schemeClr val="dk1"/>
                </a:solidFill>
                <a:latin typeface="Georgia"/>
                <a:ea typeface="Georgia"/>
                <a:cs typeface="Georgia"/>
                <a:sym typeface="Georgia"/>
              </a:defRPr>
            </a:lvl2pPr>
            <a:lvl3pPr lvl="2" rtl="0">
              <a:spcBef>
                <a:spcPts val="480"/>
              </a:spcBef>
              <a:buClr>
                <a:schemeClr val="dk1"/>
              </a:buClr>
              <a:buSzPct val="100000"/>
              <a:buFont typeface="Georgia"/>
              <a:defRPr sz="2400">
                <a:solidFill>
                  <a:schemeClr val="dk1"/>
                </a:solidFill>
                <a:latin typeface="Georgia"/>
                <a:ea typeface="Georgia"/>
                <a:cs typeface="Georgia"/>
                <a:sym typeface="Georgia"/>
              </a:defRPr>
            </a:lvl3pPr>
            <a:lvl4pPr lvl="3" rtl="0">
              <a:spcBef>
                <a:spcPts val="360"/>
              </a:spcBef>
              <a:buClr>
                <a:schemeClr val="dk1"/>
              </a:buClr>
              <a:buSzPct val="100000"/>
              <a:buFont typeface="Georgia"/>
              <a:defRPr sz="1800">
                <a:solidFill>
                  <a:schemeClr val="dk1"/>
                </a:solidFill>
                <a:latin typeface="Georgia"/>
                <a:ea typeface="Georgia"/>
                <a:cs typeface="Georgia"/>
                <a:sym typeface="Georgia"/>
              </a:defRPr>
            </a:lvl4pPr>
            <a:lvl5pPr lvl="4" rtl="0">
              <a:spcBef>
                <a:spcPts val="360"/>
              </a:spcBef>
              <a:buClr>
                <a:schemeClr val="dk1"/>
              </a:buClr>
              <a:buSzPct val="100000"/>
              <a:buFont typeface="Georgia"/>
              <a:defRPr sz="1800">
                <a:solidFill>
                  <a:schemeClr val="dk1"/>
                </a:solidFill>
                <a:latin typeface="Georgia"/>
                <a:ea typeface="Georgia"/>
                <a:cs typeface="Georgia"/>
                <a:sym typeface="Georgia"/>
              </a:defRPr>
            </a:lvl5pPr>
            <a:lvl6pPr lvl="5" rtl="0">
              <a:spcBef>
                <a:spcPts val="360"/>
              </a:spcBef>
              <a:buClr>
                <a:schemeClr val="dk1"/>
              </a:buClr>
              <a:buSzPct val="100000"/>
              <a:buFont typeface="Georgia"/>
              <a:defRPr sz="1800">
                <a:solidFill>
                  <a:schemeClr val="dk1"/>
                </a:solidFill>
                <a:latin typeface="Georgia"/>
                <a:ea typeface="Georgia"/>
                <a:cs typeface="Georgia"/>
                <a:sym typeface="Georgia"/>
              </a:defRPr>
            </a:lvl6pPr>
            <a:lvl7pPr lvl="6" rtl="0">
              <a:spcBef>
                <a:spcPts val="360"/>
              </a:spcBef>
              <a:buClr>
                <a:schemeClr val="dk1"/>
              </a:buClr>
              <a:buSzPct val="100000"/>
              <a:buFont typeface="Georgia"/>
              <a:defRPr sz="1800">
                <a:solidFill>
                  <a:schemeClr val="dk1"/>
                </a:solidFill>
                <a:latin typeface="Georgia"/>
                <a:ea typeface="Georgia"/>
                <a:cs typeface="Georgia"/>
                <a:sym typeface="Georgia"/>
              </a:defRPr>
            </a:lvl7pPr>
            <a:lvl8pPr lvl="7" rtl="0">
              <a:spcBef>
                <a:spcPts val="360"/>
              </a:spcBef>
              <a:buClr>
                <a:schemeClr val="dk1"/>
              </a:buClr>
              <a:buSzPct val="100000"/>
              <a:buFont typeface="Georgia"/>
              <a:defRPr sz="1800">
                <a:solidFill>
                  <a:schemeClr val="dk1"/>
                </a:solidFill>
                <a:latin typeface="Georgia"/>
                <a:ea typeface="Georgia"/>
                <a:cs typeface="Georgia"/>
                <a:sym typeface="Georgia"/>
              </a:defRPr>
            </a:lvl8pPr>
            <a:lvl9pPr lvl="8" rtl="0">
              <a:spcBef>
                <a:spcPts val="360"/>
              </a:spcBef>
              <a:buClr>
                <a:schemeClr val="dk1"/>
              </a:buClr>
              <a:buSzPct val="100000"/>
              <a:buFont typeface="Georgia"/>
              <a:defRPr sz="1800">
                <a:solidFill>
                  <a:schemeClr val="dk1"/>
                </a:solidFill>
                <a:latin typeface="Georgia"/>
                <a:ea typeface="Georgia"/>
                <a:cs typeface="Georgia"/>
                <a:sym typeface="Georgia"/>
              </a:defRPr>
            </a:lvl9pPr>
          </a:lstStyle>
          <a:p/>
        </p:txBody>
      </p:sp>
      <p:sp>
        <p:nvSpPr>
          <p:cNvPr id="8" name="Shape 8"/>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300">
                <a:solidFill>
                  <a:schemeClr val="lt2"/>
                </a:solidFill>
                <a:latin typeface="Georgia"/>
                <a:ea typeface="Georgia"/>
                <a:cs typeface="Georgia"/>
                <a:sym typeface="Georgi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chemeClr val="accent1"/>
            </a:gs>
            <a:gs pos="100000">
              <a:schemeClr val="dk2"/>
            </a:gs>
          </a:gsLst>
          <a:path path="circle">
            <a:fillToRect b="50%" l="50%" r="50%" t="50%"/>
          </a:path>
          <a:tileRect/>
        </a:gradFill>
      </p:bgPr>
    </p:bg>
    <p:spTree>
      <p:nvGrpSpPr>
        <p:cNvPr id="184" name="Shape 184"/>
        <p:cNvGrpSpPr/>
        <p:nvPr/>
      </p:nvGrpSpPr>
      <p:grpSpPr>
        <a:xfrm>
          <a:off x="0" y="0"/>
          <a:ext cx="0" cy="0"/>
          <a:chOff x="0" y="0"/>
          <a:chExt cx="0" cy="0"/>
        </a:xfrm>
      </p:grpSpPr>
      <p:sp>
        <p:nvSpPr>
          <p:cNvPr id="185" name="Shape 185"/>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spcBef>
                <a:spcPts val="0"/>
              </a:spcBef>
              <a:buClr>
                <a:schemeClr val="lt1"/>
              </a:buClr>
              <a:buSzPct val="100000"/>
              <a:buFont typeface="Georgia"/>
              <a:buNone/>
              <a:defRPr sz="4800">
                <a:solidFill>
                  <a:schemeClr val="lt1"/>
                </a:solidFill>
                <a:latin typeface="Georgia"/>
                <a:ea typeface="Georgia"/>
                <a:cs typeface="Georgia"/>
                <a:sym typeface="Georgia"/>
              </a:defRPr>
            </a:lvl1pPr>
            <a:lvl2pPr lvl="1" rtl="0">
              <a:spcBef>
                <a:spcPts val="0"/>
              </a:spcBef>
              <a:buClr>
                <a:schemeClr val="lt1"/>
              </a:buClr>
              <a:buSzPct val="100000"/>
              <a:buFont typeface="Georgia"/>
              <a:buNone/>
              <a:defRPr sz="4800">
                <a:solidFill>
                  <a:schemeClr val="lt1"/>
                </a:solidFill>
                <a:latin typeface="Georgia"/>
                <a:ea typeface="Georgia"/>
                <a:cs typeface="Georgia"/>
                <a:sym typeface="Georgia"/>
              </a:defRPr>
            </a:lvl2pPr>
            <a:lvl3pPr lvl="2" rtl="0">
              <a:spcBef>
                <a:spcPts val="0"/>
              </a:spcBef>
              <a:buClr>
                <a:schemeClr val="lt1"/>
              </a:buClr>
              <a:buSzPct val="100000"/>
              <a:buFont typeface="Georgia"/>
              <a:buNone/>
              <a:defRPr sz="4800">
                <a:solidFill>
                  <a:schemeClr val="lt1"/>
                </a:solidFill>
                <a:latin typeface="Georgia"/>
                <a:ea typeface="Georgia"/>
                <a:cs typeface="Georgia"/>
                <a:sym typeface="Georgia"/>
              </a:defRPr>
            </a:lvl3pPr>
            <a:lvl4pPr lvl="3" rtl="0">
              <a:spcBef>
                <a:spcPts val="0"/>
              </a:spcBef>
              <a:buClr>
                <a:schemeClr val="lt1"/>
              </a:buClr>
              <a:buSzPct val="100000"/>
              <a:buFont typeface="Georgia"/>
              <a:buNone/>
              <a:defRPr sz="4800">
                <a:solidFill>
                  <a:schemeClr val="lt1"/>
                </a:solidFill>
                <a:latin typeface="Georgia"/>
                <a:ea typeface="Georgia"/>
                <a:cs typeface="Georgia"/>
                <a:sym typeface="Georgia"/>
              </a:defRPr>
            </a:lvl4pPr>
            <a:lvl5pPr lvl="4" rtl="0">
              <a:spcBef>
                <a:spcPts val="0"/>
              </a:spcBef>
              <a:buClr>
                <a:schemeClr val="lt1"/>
              </a:buClr>
              <a:buSzPct val="100000"/>
              <a:buFont typeface="Georgia"/>
              <a:buNone/>
              <a:defRPr sz="4800">
                <a:solidFill>
                  <a:schemeClr val="lt1"/>
                </a:solidFill>
                <a:latin typeface="Georgia"/>
                <a:ea typeface="Georgia"/>
                <a:cs typeface="Georgia"/>
                <a:sym typeface="Georgia"/>
              </a:defRPr>
            </a:lvl5pPr>
            <a:lvl6pPr lvl="5" rtl="0">
              <a:spcBef>
                <a:spcPts val="0"/>
              </a:spcBef>
              <a:buClr>
                <a:schemeClr val="lt1"/>
              </a:buClr>
              <a:buSzPct val="100000"/>
              <a:buFont typeface="Georgia"/>
              <a:buNone/>
              <a:defRPr sz="4800">
                <a:solidFill>
                  <a:schemeClr val="lt1"/>
                </a:solidFill>
                <a:latin typeface="Georgia"/>
                <a:ea typeface="Georgia"/>
                <a:cs typeface="Georgia"/>
                <a:sym typeface="Georgia"/>
              </a:defRPr>
            </a:lvl6pPr>
            <a:lvl7pPr lvl="6" rtl="0">
              <a:spcBef>
                <a:spcPts val="0"/>
              </a:spcBef>
              <a:buClr>
                <a:schemeClr val="lt1"/>
              </a:buClr>
              <a:buSzPct val="100000"/>
              <a:buFont typeface="Georgia"/>
              <a:buNone/>
              <a:defRPr sz="4800">
                <a:solidFill>
                  <a:schemeClr val="lt1"/>
                </a:solidFill>
                <a:latin typeface="Georgia"/>
                <a:ea typeface="Georgia"/>
                <a:cs typeface="Georgia"/>
                <a:sym typeface="Georgia"/>
              </a:defRPr>
            </a:lvl7pPr>
            <a:lvl8pPr lvl="7" rtl="0">
              <a:spcBef>
                <a:spcPts val="0"/>
              </a:spcBef>
              <a:buClr>
                <a:schemeClr val="lt1"/>
              </a:buClr>
              <a:buSzPct val="100000"/>
              <a:buFont typeface="Georgia"/>
              <a:buNone/>
              <a:defRPr sz="4800">
                <a:solidFill>
                  <a:schemeClr val="lt1"/>
                </a:solidFill>
                <a:latin typeface="Georgia"/>
                <a:ea typeface="Georgia"/>
                <a:cs typeface="Georgia"/>
                <a:sym typeface="Georgia"/>
              </a:defRPr>
            </a:lvl8pPr>
            <a:lvl9pPr lvl="8" rtl="0">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p:txBody>
      </p:sp>
      <p:sp>
        <p:nvSpPr>
          <p:cNvPr id="186" name="Shape 186"/>
          <p:cNvSpPr txBox="1"/>
          <p:nvPr>
            <p:ph idx="1" type="body"/>
          </p:nvPr>
        </p:nvSpPr>
        <p:spPr>
          <a:xfrm>
            <a:off x="457200" y="1200150"/>
            <a:ext cx="8229600" cy="3725700"/>
          </a:xfrm>
          <a:prstGeom prst="rect">
            <a:avLst/>
          </a:prstGeom>
          <a:noFill/>
          <a:ln>
            <a:noFill/>
          </a:ln>
        </p:spPr>
        <p:txBody>
          <a:bodyPr anchorCtr="0" anchor="t" bIns="91425" lIns="91425" rIns="91425" tIns="91425"/>
          <a:lstStyle>
            <a:lvl1pPr lvl="0" rtl="0">
              <a:spcBef>
                <a:spcPts val="600"/>
              </a:spcBef>
              <a:buClr>
                <a:schemeClr val="dk1"/>
              </a:buClr>
              <a:buSzPct val="100000"/>
              <a:buFont typeface="Georgia"/>
              <a:defRPr sz="3000">
                <a:solidFill>
                  <a:schemeClr val="dk1"/>
                </a:solidFill>
                <a:latin typeface="Georgia"/>
                <a:ea typeface="Georgia"/>
                <a:cs typeface="Georgia"/>
                <a:sym typeface="Georgia"/>
              </a:defRPr>
            </a:lvl1pPr>
            <a:lvl2pPr lvl="1" rtl="0">
              <a:spcBef>
                <a:spcPts val="480"/>
              </a:spcBef>
              <a:buClr>
                <a:schemeClr val="dk1"/>
              </a:buClr>
              <a:buSzPct val="100000"/>
              <a:buFont typeface="Georgia"/>
              <a:defRPr sz="2400">
                <a:solidFill>
                  <a:schemeClr val="dk1"/>
                </a:solidFill>
                <a:latin typeface="Georgia"/>
                <a:ea typeface="Georgia"/>
                <a:cs typeface="Georgia"/>
                <a:sym typeface="Georgia"/>
              </a:defRPr>
            </a:lvl2pPr>
            <a:lvl3pPr lvl="2" rtl="0">
              <a:spcBef>
                <a:spcPts val="480"/>
              </a:spcBef>
              <a:buClr>
                <a:schemeClr val="dk1"/>
              </a:buClr>
              <a:buSzPct val="100000"/>
              <a:buFont typeface="Georgia"/>
              <a:defRPr sz="2400">
                <a:solidFill>
                  <a:schemeClr val="dk1"/>
                </a:solidFill>
                <a:latin typeface="Georgia"/>
                <a:ea typeface="Georgia"/>
                <a:cs typeface="Georgia"/>
                <a:sym typeface="Georgia"/>
              </a:defRPr>
            </a:lvl3pPr>
            <a:lvl4pPr lvl="3" rtl="0">
              <a:spcBef>
                <a:spcPts val="360"/>
              </a:spcBef>
              <a:buClr>
                <a:schemeClr val="dk1"/>
              </a:buClr>
              <a:buSzPct val="100000"/>
              <a:buFont typeface="Georgia"/>
              <a:defRPr sz="1800">
                <a:solidFill>
                  <a:schemeClr val="dk1"/>
                </a:solidFill>
                <a:latin typeface="Georgia"/>
                <a:ea typeface="Georgia"/>
                <a:cs typeface="Georgia"/>
                <a:sym typeface="Georgia"/>
              </a:defRPr>
            </a:lvl4pPr>
            <a:lvl5pPr lvl="4" rtl="0">
              <a:spcBef>
                <a:spcPts val="360"/>
              </a:spcBef>
              <a:buClr>
                <a:schemeClr val="dk1"/>
              </a:buClr>
              <a:buSzPct val="100000"/>
              <a:buFont typeface="Georgia"/>
              <a:defRPr sz="1800">
                <a:solidFill>
                  <a:schemeClr val="dk1"/>
                </a:solidFill>
                <a:latin typeface="Georgia"/>
                <a:ea typeface="Georgia"/>
                <a:cs typeface="Georgia"/>
                <a:sym typeface="Georgia"/>
              </a:defRPr>
            </a:lvl5pPr>
            <a:lvl6pPr lvl="5" rtl="0">
              <a:spcBef>
                <a:spcPts val="360"/>
              </a:spcBef>
              <a:buClr>
                <a:schemeClr val="dk1"/>
              </a:buClr>
              <a:buSzPct val="100000"/>
              <a:buFont typeface="Georgia"/>
              <a:defRPr sz="1800">
                <a:solidFill>
                  <a:schemeClr val="dk1"/>
                </a:solidFill>
                <a:latin typeface="Georgia"/>
                <a:ea typeface="Georgia"/>
                <a:cs typeface="Georgia"/>
                <a:sym typeface="Georgia"/>
              </a:defRPr>
            </a:lvl6pPr>
            <a:lvl7pPr lvl="6" rtl="0">
              <a:spcBef>
                <a:spcPts val="360"/>
              </a:spcBef>
              <a:buClr>
                <a:schemeClr val="dk1"/>
              </a:buClr>
              <a:buSzPct val="100000"/>
              <a:buFont typeface="Georgia"/>
              <a:defRPr sz="1800">
                <a:solidFill>
                  <a:schemeClr val="dk1"/>
                </a:solidFill>
                <a:latin typeface="Georgia"/>
                <a:ea typeface="Georgia"/>
                <a:cs typeface="Georgia"/>
                <a:sym typeface="Georgia"/>
              </a:defRPr>
            </a:lvl7pPr>
            <a:lvl8pPr lvl="7" rtl="0">
              <a:spcBef>
                <a:spcPts val="360"/>
              </a:spcBef>
              <a:buClr>
                <a:schemeClr val="dk1"/>
              </a:buClr>
              <a:buSzPct val="100000"/>
              <a:buFont typeface="Georgia"/>
              <a:defRPr sz="1800">
                <a:solidFill>
                  <a:schemeClr val="dk1"/>
                </a:solidFill>
                <a:latin typeface="Georgia"/>
                <a:ea typeface="Georgia"/>
                <a:cs typeface="Georgia"/>
                <a:sym typeface="Georgia"/>
              </a:defRPr>
            </a:lvl8pPr>
            <a:lvl9pPr lvl="8" rtl="0">
              <a:spcBef>
                <a:spcPts val="360"/>
              </a:spcBef>
              <a:buClr>
                <a:schemeClr val="dk1"/>
              </a:buClr>
              <a:buSzPct val="100000"/>
              <a:buFont typeface="Georgia"/>
              <a:defRPr sz="1800">
                <a:solidFill>
                  <a:schemeClr val="dk1"/>
                </a:solidFill>
                <a:latin typeface="Georgia"/>
                <a:ea typeface="Georgia"/>
                <a:cs typeface="Georgia"/>
                <a:sym typeface="Georgia"/>
              </a:defRPr>
            </a:lvl9pPr>
          </a:lstStyle>
          <a:p/>
        </p:txBody>
      </p:sp>
      <p:sp>
        <p:nvSpPr>
          <p:cNvPr id="187" name="Shape 187"/>
          <p:cNvSpPr txBox="1"/>
          <p:nvPr>
            <p:ph idx="12" type="sldNum"/>
          </p:nvPr>
        </p:nvSpPr>
        <p:spPr>
          <a:xfrm>
            <a:off x="8556791" y="4749850"/>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300">
                <a:solidFill>
                  <a:schemeClr val="lt2"/>
                </a:solidFill>
                <a:latin typeface="Georgia"/>
                <a:ea typeface="Georgia"/>
                <a:cs typeface="Georgia"/>
                <a:sym typeface="Georgia"/>
              </a:rPr>
              <a:t>‹#›</a:t>
            </a:fld>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www.elsevier.com/books/grieves-modern-musculoskeletal-physiotherapy/jull/978-0-7020-5152-4" TargetMode="External"/><Relationship Id="rId4" Type="http://schemas.openxmlformats.org/officeDocument/2006/relationships/hyperlink" Target="https://www.ncbi.nlm.nih.gov/pubmed/26637643" TargetMode="External"/><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6.jpg"/><Relationship Id="rId5" Type="http://schemas.openxmlformats.org/officeDocument/2006/relationships/hyperlink" Target="http://www.fascialnet.com" TargetMode="External"/><Relationship Id="rId6" Type="http://schemas.openxmlformats.org/officeDocument/2006/relationships/hyperlink" Target="http://www.ncbi.nlm.nih.gov/pubmed/2319741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www.ncbi.nlm.nih.gov/pubmed/11900500" TargetMode="External"/><Relationship Id="rId4" Type="http://schemas.openxmlformats.org/officeDocument/2006/relationships/hyperlink" Target="https://www.ncbi.nlm.nih.gov/pubmed/27526160" TargetMode="External"/><Relationship Id="rId5" Type="http://schemas.openxmlformats.org/officeDocument/2006/relationships/image" Target="../media/image1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1.gif"/><Relationship Id="rId4" Type="http://schemas.openxmlformats.org/officeDocument/2006/relationships/hyperlink" Target="http://www.cmto.com/assets/Acupuncture-Standard-of-Practice.pdf" TargetMode="External"/><Relationship Id="rId9" Type="http://schemas.openxmlformats.org/officeDocument/2006/relationships/hyperlink" Target="https://www.ncbi.nlm.nih.gov/pubmed/28483845?dopt=Abstract" TargetMode="External"/><Relationship Id="rId5" Type="http://schemas.openxmlformats.org/officeDocument/2006/relationships/hyperlink" Target="https://www.ncbi.nlm.nih.gov/pubmed/28121095" TargetMode="External"/><Relationship Id="rId6" Type="http://schemas.openxmlformats.org/officeDocument/2006/relationships/hyperlink" Target="https://www.ncbi.nlm.nih.gov/pubmed/22965186" TargetMode="External"/><Relationship Id="rId7" Type="http://schemas.openxmlformats.org/officeDocument/2006/relationships/hyperlink" Target="https://www.ncbi.nlm.nih.gov/pubmed/28395101" TargetMode="External"/><Relationship Id="rId8" Type="http://schemas.openxmlformats.org/officeDocument/2006/relationships/hyperlink" Target="https://www.ncbi.nlm.nih.gov/pubmed/27550240" TargetMode="External"/><Relationship Id="rId11" Type="http://schemas.openxmlformats.org/officeDocument/2006/relationships/hyperlink" Target="https://www.ncbi.nlm.nih.gov/pubmed/28192789" TargetMode="External"/><Relationship Id="rId10" Type="http://schemas.openxmlformats.org/officeDocument/2006/relationships/hyperlink" Target="https://www.ncbi.nlm.nih.gov/pubmed/28192793" TargetMode="External"/><Relationship Id="rId13" Type="http://schemas.openxmlformats.org/officeDocument/2006/relationships/hyperlink" Target="https://www.ncbi.nlm.nih.gov/pubmed/27092807" TargetMode="External"/><Relationship Id="rId12" Type="http://schemas.openxmlformats.org/officeDocument/2006/relationships/hyperlink" Target="https://www.ncbi.nlm.nih.gov/pubmed/28483845?dopt=Abstract" TargetMode="External"/><Relationship Id="rId15" Type="http://schemas.openxmlformats.org/officeDocument/2006/relationships/hyperlink" Target="https://www.ncbi.nlm.nih.gov/pubmed/26718001" TargetMode="External"/><Relationship Id="rId14" Type="http://schemas.openxmlformats.org/officeDocument/2006/relationships/hyperlink" Target="https://www.ncbi.nlm.nih.gov/pubmed/27351677" TargetMode="External"/><Relationship Id="rId17" Type="http://schemas.openxmlformats.org/officeDocument/2006/relationships/hyperlink" Target="https://www.ncbi.nlm.nih.gov/pubmed/27655986" TargetMode="External"/><Relationship Id="rId16" Type="http://schemas.openxmlformats.org/officeDocument/2006/relationships/hyperlink" Target="https://www.ncbi.nlm.nih.gov/pubmed/28483845?dopt=Abstract" TargetMode="External"/><Relationship Id="rId18" Type="http://schemas.openxmlformats.org/officeDocument/2006/relationships/hyperlink" Target="https://www.ncbi.nlm.nih.gov/pubmed/2826775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s://www.ncbi.nlm.nih.gov/pubmed/2297522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37.jp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hyperlink" Target="https://www.ncbi.nlm.nih.gov/pubmed/28483845" TargetMode="External"/><Relationship Id="rId4" Type="http://schemas.openxmlformats.org/officeDocument/2006/relationships/hyperlink" Target="https://www.ncbi.nlm.nih.gov/pubmed/28192793" TargetMode="External"/><Relationship Id="rId5" Type="http://schemas.openxmlformats.org/officeDocument/2006/relationships/hyperlink" Target="https://www.ncbi.nlm.nih.gov/pubmed/28192789" TargetMode="External"/><Relationship Id="rId6" Type="http://schemas.openxmlformats.org/officeDocument/2006/relationships/hyperlink" Target="https://www.ncbi.nlm.nih.gov/pubmed/27594189"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6.jpg"/><Relationship Id="rId4" Type="http://schemas.openxmlformats.org/officeDocument/2006/relationships/image" Target="../media/image4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0.jpg"/><Relationship Id="rId4" Type="http://schemas.openxmlformats.org/officeDocument/2006/relationships/hyperlink" Target="https://www.ncbi.nlm.nih.gov/pubmed/24175149" TargetMode="External"/><Relationship Id="rId5" Type="http://schemas.openxmlformats.org/officeDocument/2006/relationships/hyperlink" Target="https://www.ncbi.nlm.nih.gov/pubmed/2171323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hyperlink" Target="https://www.ncbi.nlm.nih.gov/pubmed/?term=Musculoskeletal+Pain" TargetMode="External"/><Relationship Id="rId4" Type="http://schemas.openxmlformats.org/officeDocument/2006/relationships/hyperlink" Target="http://www.ncbi.nlm.nih.gov/pubmed/?term=massage+therapy" TargetMode="External"/><Relationship Id="rId9" Type="http://schemas.openxmlformats.org/officeDocument/2006/relationships/hyperlink" Target="http://www.bodyworkmovementtherapies.com/" TargetMode="External"/><Relationship Id="rId5" Type="http://schemas.openxmlformats.org/officeDocument/2006/relationships/hyperlink" Target="http://www.ncbi.nlm.nih.gov/pubmed/?term=manual+therapy" TargetMode="External"/><Relationship Id="rId6" Type="http://schemas.openxmlformats.org/officeDocument/2006/relationships/hyperlink" Target="http://www.ncbi.nlm.nih.gov/pubmed/?term=sports+massage" TargetMode="External"/><Relationship Id="rId7" Type="http://schemas.openxmlformats.org/officeDocument/2006/relationships/hyperlink" Target="http://bjsm.bmj.com/" TargetMode="External"/><Relationship Id="rId8" Type="http://schemas.openxmlformats.org/officeDocument/2006/relationships/hyperlink" Target="http://www.ijtmb.org/" TargetMode="External"/><Relationship Id="rId11" Type="http://schemas.openxmlformats.org/officeDocument/2006/relationships/hyperlink" Target="http://www.manualtherapyjournal.com/" TargetMode="External"/><Relationship Id="rId10" Type="http://schemas.openxmlformats.org/officeDocument/2006/relationships/hyperlink" Target="http://www.jospt.org/" TargetMode="External"/><Relationship Id="rId1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54.jp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3.xml"/><Relationship Id="rId3" Type="http://schemas.openxmlformats.org/officeDocument/2006/relationships/image" Target="../media/image6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0" Type="http://schemas.openxmlformats.org/officeDocument/2006/relationships/hyperlink" Target="https://www.ncbi.nlm.nih.gov/pubmed/26955466" TargetMode="External"/><Relationship Id="rId22" Type="http://schemas.openxmlformats.org/officeDocument/2006/relationships/hyperlink" Target="https://www.ncbi.nlm.nih.gov/pubmed/27172084" TargetMode="External"/><Relationship Id="rId21" Type="http://schemas.openxmlformats.org/officeDocument/2006/relationships/hyperlink" Target="https://www.ncbi.nlm.nih.gov/pubmed/28566053" TargetMode="External"/><Relationship Id="rId24" Type="http://schemas.openxmlformats.org/officeDocument/2006/relationships/hyperlink" Target="https://www.ncbi.nlm.nih.gov/pubmed/28053200" TargetMode="External"/><Relationship Id="rId23" Type="http://schemas.openxmlformats.org/officeDocument/2006/relationships/hyperlink" Target="https://www.ncbi.nlm.nih.gov/pubmed/27860218" TargetMode="External"/><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hyperlink" Target="https://www.ncbi.nlm.nih.gov/pubmed/28192793" TargetMode="External"/><Relationship Id="rId4" Type="http://schemas.openxmlformats.org/officeDocument/2006/relationships/hyperlink" Target="https://www.ncbi.nlm.nih.gov/pubmed/28192789" TargetMode="External"/><Relationship Id="rId9" Type="http://schemas.openxmlformats.org/officeDocument/2006/relationships/hyperlink" Target="https://www.ncbi.nlm.nih.gov/pubmed/27594189" TargetMode="External"/><Relationship Id="rId26" Type="http://schemas.openxmlformats.org/officeDocument/2006/relationships/hyperlink" Target="https://www.ncbi.nlm.nih.gov/pubmed/26976373" TargetMode="External"/><Relationship Id="rId25" Type="http://schemas.openxmlformats.org/officeDocument/2006/relationships/hyperlink" Target="https://www.ncbi.nlm.nih.gov/pubmed/26386912" TargetMode="External"/><Relationship Id="rId5" Type="http://schemas.openxmlformats.org/officeDocument/2006/relationships/hyperlink" Target="https://www.ncbi.nlm.nih.gov/pubmed/27594189" TargetMode="External"/><Relationship Id="rId6" Type="http://schemas.openxmlformats.org/officeDocument/2006/relationships/hyperlink" Target="https://www.ncbi.nlm.nih.gov/pubmed/27712027" TargetMode="External"/><Relationship Id="rId7" Type="http://schemas.openxmlformats.org/officeDocument/2006/relationships/hyperlink" Target="https://www.ncbi.nlm.nih.gov/pubmed/27836071" TargetMode="External"/><Relationship Id="rId8" Type="http://schemas.openxmlformats.org/officeDocument/2006/relationships/hyperlink" Target="https://www.ncbi.nlm.nih.gov/pubmed/26984876" TargetMode="External"/><Relationship Id="rId11" Type="http://schemas.openxmlformats.org/officeDocument/2006/relationships/hyperlink" Target="https://www.ncbi.nlm.nih.gov/pubmed/26707074" TargetMode="External"/><Relationship Id="rId10" Type="http://schemas.openxmlformats.org/officeDocument/2006/relationships/hyperlink" Target="https://www.ncbi.nlm.nih.gov/pubmed/25014556" TargetMode="External"/><Relationship Id="rId13" Type="http://schemas.openxmlformats.org/officeDocument/2006/relationships/hyperlink" Target="https://www.ncbi.nlm.nih.gov/pubmed/25924094" TargetMode="External"/><Relationship Id="rId12" Type="http://schemas.openxmlformats.org/officeDocument/2006/relationships/hyperlink" Target="https://www.ncbi.nlm.nih.gov/pubmed/26144684" TargetMode="External"/><Relationship Id="rId15" Type="http://schemas.openxmlformats.org/officeDocument/2006/relationships/hyperlink" Target="https://www.ncbi.nlm.nih.gov/pubmed/27594189" TargetMode="External"/><Relationship Id="rId14" Type="http://schemas.openxmlformats.org/officeDocument/2006/relationships/hyperlink" Target="https://www.ncbi.nlm.nih.gov/pubmed/25278005" TargetMode="External"/><Relationship Id="rId17" Type="http://schemas.openxmlformats.org/officeDocument/2006/relationships/hyperlink" Target="https://www.ncbi.nlm.nih.gov/pubmed/26386912" TargetMode="External"/><Relationship Id="rId16" Type="http://schemas.openxmlformats.org/officeDocument/2006/relationships/hyperlink" Target="https://www.ncbi.nlm.nih.gov/pubmed/26851953" TargetMode="External"/><Relationship Id="rId19" Type="http://schemas.openxmlformats.org/officeDocument/2006/relationships/hyperlink" Target="https://www.ncbi.nlm.nih.gov/pubmed/26386912" TargetMode="External"/><Relationship Id="rId18" Type="http://schemas.openxmlformats.org/officeDocument/2006/relationships/hyperlink" Target="https://www.ncbi.nlm.nih.gov/pubmed/2857785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1.xml"/><Relationship Id="rId3" Type="http://schemas.openxmlformats.org/officeDocument/2006/relationships/image" Target="../media/image5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2.xml"/><Relationship Id="rId3"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63.png"/><Relationship Id="rId4" Type="http://schemas.openxmlformats.org/officeDocument/2006/relationships/image" Target="../media/image61.png"/><Relationship Id="rId5"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 Id="rId3" Type="http://schemas.openxmlformats.org/officeDocument/2006/relationships/hyperlink" Target="https://www.ncbi.nlm.nih.gov/pmc/articles/PMC4817213/figure/F1/" TargetMode="Externa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hyperlink" Target="https://commons.wikimedia.org/w/index.php?curid=29135488" TargetMode="External"/><Relationship Id="rId4" Type="http://schemas.openxmlformats.org/officeDocument/2006/relationships/hyperlink" Target="https://commons.wikimedia.org/w/index.php?curid=2929680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ctrTitle"/>
          </p:nvPr>
        </p:nvSpPr>
        <p:spPr>
          <a:xfrm>
            <a:off x="126300" y="748825"/>
            <a:ext cx="8897700" cy="1701300"/>
          </a:xfrm>
          <a:prstGeom prst="rect">
            <a:avLst/>
          </a:prstGeom>
        </p:spPr>
        <p:txBody>
          <a:bodyPr anchorCtr="0" anchor="b" bIns="91425" lIns="91425" rIns="91425" tIns="91425">
            <a:noAutofit/>
          </a:bodyPr>
          <a:lstStyle/>
          <a:p>
            <a:pPr lvl="0">
              <a:spcBef>
                <a:spcPts val="0"/>
              </a:spcBef>
              <a:buNone/>
            </a:pPr>
            <a:r>
              <a:rPr lang="en"/>
              <a:t>Evidence Based Assessment and Treatment of Sports Injuries</a:t>
            </a:r>
          </a:p>
        </p:txBody>
      </p:sp>
      <p:sp>
        <p:nvSpPr>
          <p:cNvPr id="233" name="Shape 233"/>
          <p:cNvSpPr txBox="1"/>
          <p:nvPr>
            <p:ph idx="1" type="subTitle"/>
          </p:nvPr>
        </p:nvSpPr>
        <p:spPr>
          <a:xfrm>
            <a:off x="685800" y="3093337"/>
            <a:ext cx="7772400" cy="1815600"/>
          </a:xfrm>
          <a:prstGeom prst="rect">
            <a:avLst/>
          </a:prstGeom>
        </p:spPr>
        <p:txBody>
          <a:bodyPr anchorCtr="0" anchor="t" bIns="91425" lIns="91425" rIns="91425" tIns="91425">
            <a:noAutofit/>
          </a:bodyPr>
          <a:lstStyle/>
          <a:p>
            <a:pPr lvl="0" rtl="0">
              <a:spcBef>
                <a:spcPts val="0"/>
              </a:spcBef>
              <a:buNone/>
            </a:pPr>
            <a:r>
              <a:rPr i="0" lang="en" sz="3000"/>
              <a:t>Richard Lebert</a:t>
            </a:r>
          </a:p>
          <a:p>
            <a:pPr lvl="0" rtl="0">
              <a:spcBef>
                <a:spcPts val="0"/>
              </a:spcBef>
              <a:buNone/>
            </a:pPr>
            <a:r>
              <a:rPr i="0" lang="en" sz="3000"/>
              <a:t>Fowler Kennedy Sports Medicine Clinic</a:t>
            </a:r>
          </a:p>
          <a:p>
            <a:pPr lvl="0" rtl="0">
              <a:spcBef>
                <a:spcPts val="0"/>
              </a:spcBef>
              <a:buNone/>
            </a:pPr>
            <a:r>
              <a:rPr i="0" lang="en" sz="3000"/>
              <a:t>Western University </a:t>
            </a:r>
          </a:p>
          <a:p>
            <a:pPr lvl="0">
              <a:spcBef>
                <a:spcPts val="0"/>
              </a:spcBef>
              <a:buNone/>
            </a:pPr>
            <a:r>
              <a:rPr i="0" lang="en" sz="3000"/>
              <a:t>London ON</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0" y="387075"/>
            <a:ext cx="9144000" cy="4590000"/>
          </a:xfrm>
          <a:prstGeom prst="rect">
            <a:avLst/>
          </a:prstGeom>
        </p:spPr>
        <p:txBody>
          <a:bodyPr anchorCtr="0" anchor="t" bIns="91425" lIns="91425" rIns="91425" tIns="91425">
            <a:noAutofit/>
          </a:bodyPr>
          <a:lstStyle/>
          <a:p>
            <a:pPr lvl="0" marR="101600" rtl="0">
              <a:spcBef>
                <a:spcPts val="0"/>
              </a:spcBef>
              <a:buNone/>
            </a:pPr>
            <a:r>
              <a:rPr lang="en" sz="1700"/>
              <a:t>Sports massage is a clinically-oriented multi-modal approach based on a biopsychosocial framework and on the three pillars of evidence based practice.</a:t>
            </a:r>
          </a:p>
          <a:p>
            <a:pPr indent="-336550" lvl="0" marL="457200" rtl="0">
              <a:spcBef>
                <a:spcPts val="600"/>
              </a:spcBef>
              <a:spcAft>
                <a:spcPts val="1600"/>
              </a:spcAft>
              <a:buClr>
                <a:schemeClr val="dk1"/>
              </a:buClr>
              <a:buSzPct val="100000"/>
              <a:buFont typeface="Arial"/>
              <a:buChar char="●"/>
            </a:pPr>
            <a:r>
              <a:rPr b="0" lang="en" sz="1700"/>
              <a:t>Swedish Techniques</a:t>
            </a:r>
          </a:p>
          <a:p>
            <a:pPr indent="-336550" lvl="0" marL="457200" rtl="0">
              <a:spcBef>
                <a:spcPts val="600"/>
              </a:spcBef>
              <a:spcAft>
                <a:spcPts val="1600"/>
              </a:spcAft>
              <a:buClr>
                <a:schemeClr val="dk1"/>
              </a:buClr>
              <a:buSzPct val="100000"/>
              <a:buFont typeface="Arial"/>
              <a:buChar char="●"/>
            </a:pPr>
            <a:r>
              <a:rPr b="0" lang="en" sz="1700"/>
              <a:t>Triggerpoint Therapy</a:t>
            </a:r>
          </a:p>
          <a:p>
            <a:pPr indent="-336550" lvl="0" marL="457200" rtl="0">
              <a:spcBef>
                <a:spcPts val="600"/>
              </a:spcBef>
              <a:spcAft>
                <a:spcPts val="1600"/>
              </a:spcAft>
              <a:buClr>
                <a:schemeClr val="dk1"/>
              </a:buClr>
              <a:buSzPct val="100000"/>
              <a:buFont typeface="Arial"/>
              <a:buChar char="●"/>
            </a:pPr>
            <a:r>
              <a:rPr b="0" lang="en" sz="1700"/>
              <a:t>Thai Massage</a:t>
            </a:r>
          </a:p>
          <a:p>
            <a:pPr indent="-336550" lvl="0" marL="457200" rtl="0">
              <a:spcBef>
                <a:spcPts val="600"/>
              </a:spcBef>
              <a:spcAft>
                <a:spcPts val="1600"/>
              </a:spcAft>
              <a:buClr>
                <a:schemeClr val="dk1"/>
              </a:buClr>
              <a:buSzPct val="100000"/>
              <a:buFont typeface="Arial"/>
              <a:buChar char="●"/>
            </a:pPr>
            <a:r>
              <a:rPr b="0" lang="en" sz="1700"/>
              <a:t>Craniosacral Therapy</a:t>
            </a:r>
          </a:p>
          <a:p>
            <a:pPr indent="-336550" lvl="0" marL="457200" rtl="0">
              <a:spcBef>
                <a:spcPts val="600"/>
              </a:spcBef>
              <a:spcAft>
                <a:spcPts val="1600"/>
              </a:spcAft>
              <a:buClr>
                <a:schemeClr val="dk1"/>
              </a:buClr>
              <a:buSzPct val="100000"/>
              <a:buFont typeface="Arial"/>
              <a:buChar char="●"/>
            </a:pPr>
            <a:r>
              <a:rPr b="0" lang="en" sz="1700"/>
              <a:t>Sports Massage</a:t>
            </a:r>
          </a:p>
          <a:p>
            <a:pPr indent="-336550" lvl="0" marL="457200" rtl="0">
              <a:spcBef>
                <a:spcPts val="600"/>
              </a:spcBef>
              <a:spcAft>
                <a:spcPts val="1600"/>
              </a:spcAft>
              <a:buClr>
                <a:schemeClr val="dk1"/>
              </a:buClr>
              <a:buSzPct val="100000"/>
              <a:buFont typeface="Arial"/>
              <a:buChar char="●"/>
            </a:pPr>
            <a:r>
              <a:rPr b="0" lang="en" sz="1700"/>
              <a:t>Myofascial Release</a:t>
            </a:r>
          </a:p>
          <a:p>
            <a:pPr indent="-336550" lvl="0" marL="457200" rtl="0">
              <a:spcBef>
                <a:spcPts val="600"/>
              </a:spcBef>
              <a:spcAft>
                <a:spcPts val="1600"/>
              </a:spcAft>
              <a:buClr>
                <a:schemeClr val="dk1"/>
              </a:buClr>
              <a:buSzPct val="100000"/>
              <a:buFont typeface="Arial"/>
              <a:buChar char="●"/>
            </a:pPr>
            <a:r>
              <a:rPr b="0" lang="en" sz="1700"/>
              <a:t>Active Release</a:t>
            </a:r>
          </a:p>
          <a:p>
            <a:pPr indent="-336550" lvl="0" marL="457200" rtl="0">
              <a:spcBef>
                <a:spcPts val="600"/>
              </a:spcBef>
              <a:spcAft>
                <a:spcPts val="1600"/>
              </a:spcAft>
              <a:buClr>
                <a:schemeClr val="dk1"/>
              </a:buClr>
              <a:buSzPct val="100000"/>
              <a:buFont typeface="Arial"/>
              <a:buChar char="●"/>
            </a:pPr>
            <a:r>
              <a:rPr b="0" lang="en" sz="1700"/>
              <a:t>Joint Mobilization</a:t>
            </a:r>
          </a:p>
          <a:p>
            <a:pPr indent="-336550" lvl="0" marL="457200" rtl="0">
              <a:spcBef>
                <a:spcPts val="600"/>
              </a:spcBef>
              <a:spcAft>
                <a:spcPts val="1600"/>
              </a:spcAft>
              <a:buClr>
                <a:schemeClr val="dk1"/>
              </a:buClr>
              <a:buSzPct val="100000"/>
              <a:buFont typeface="Arial"/>
              <a:buChar char="●"/>
            </a:pPr>
            <a:r>
              <a:rPr b="0" lang="en" sz="1700"/>
              <a:t>Neurodynamics</a:t>
            </a:r>
          </a:p>
          <a:p>
            <a:pPr indent="-336550" lvl="0" marL="457200" rtl="0">
              <a:spcBef>
                <a:spcPts val="600"/>
              </a:spcBef>
              <a:spcAft>
                <a:spcPts val="1600"/>
              </a:spcAft>
              <a:buClr>
                <a:schemeClr val="dk1"/>
              </a:buClr>
              <a:buSzPct val="100000"/>
              <a:buFont typeface="Arial"/>
              <a:buChar char="●"/>
            </a:pPr>
            <a:r>
              <a:rPr b="0" lang="en" sz="1700"/>
              <a:t>Cupping</a:t>
            </a:r>
          </a:p>
          <a:p>
            <a:pPr indent="-336550" lvl="0" marL="457200" rtl="0">
              <a:spcBef>
                <a:spcPts val="0"/>
              </a:spcBef>
              <a:buClr>
                <a:schemeClr val="dk1"/>
              </a:buClr>
              <a:buSzPct val="100000"/>
              <a:buFont typeface="Arial"/>
              <a:buChar char="●"/>
            </a:pPr>
            <a:r>
              <a:rPr b="0" lang="en" sz="1700"/>
              <a:t>Acupuncture/Electroacupuncture</a:t>
            </a:r>
          </a:p>
          <a:p>
            <a:pPr indent="-336550" lvl="0" marL="457200" rtl="0">
              <a:spcBef>
                <a:spcPts val="0"/>
              </a:spcBef>
              <a:buClr>
                <a:schemeClr val="dk1"/>
              </a:buClr>
              <a:buSzPct val="100000"/>
              <a:buFont typeface="Arial"/>
              <a:buChar char="●"/>
            </a:pPr>
            <a:r>
              <a:rPr b="0" lang="en" sz="1700"/>
              <a:t>Bracing</a:t>
            </a:r>
          </a:p>
          <a:p>
            <a:pPr indent="-336550" lvl="0" marL="457200" rtl="0">
              <a:spcBef>
                <a:spcPts val="0"/>
              </a:spcBef>
              <a:buClr>
                <a:schemeClr val="dk1"/>
              </a:buClr>
              <a:buSzPct val="100000"/>
              <a:buFont typeface="Arial"/>
              <a:buChar char="●"/>
            </a:pPr>
            <a:r>
              <a:rPr b="0" lang="en" sz="1700"/>
              <a:t>Taping</a:t>
            </a:r>
          </a:p>
          <a:p>
            <a:pPr indent="-336550" lvl="0" marL="457200" rtl="0">
              <a:spcBef>
                <a:spcPts val="0"/>
              </a:spcBef>
              <a:buClr>
                <a:schemeClr val="dk1"/>
              </a:buClr>
              <a:buSzPct val="100000"/>
              <a:buFont typeface="Arial"/>
              <a:buChar char="●"/>
            </a:pPr>
            <a:r>
              <a:rPr b="0" lang="en" sz="1700"/>
              <a:t>IASTM</a:t>
            </a:r>
          </a:p>
          <a:p>
            <a:pPr indent="-336550" lvl="0" marL="457200" rtl="0">
              <a:spcBef>
                <a:spcPts val="0"/>
              </a:spcBef>
              <a:buClr>
                <a:schemeClr val="dk1"/>
              </a:buClr>
              <a:buSzPct val="100000"/>
              <a:buFont typeface="Arial"/>
              <a:buChar char="●"/>
            </a:pPr>
            <a:r>
              <a:rPr b="0" lang="en" sz="1700"/>
              <a:t>Shockwave</a:t>
            </a:r>
          </a:p>
        </p:txBody>
      </p:sp>
      <p:sp>
        <p:nvSpPr>
          <p:cNvPr id="289" name="Shape 289"/>
          <p:cNvSpPr txBox="1"/>
          <p:nvPr/>
        </p:nvSpPr>
        <p:spPr>
          <a:xfrm>
            <a:off x="4741675" y="1733625"/>
            <a:ext cx="3960900" cy="2962200"/>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descr="Last Screen-Shot-2013-08-22-at-1.10.59-PM.png" id="290" name="Shape 290"/>
          <p:cNvPicPr preferRelativeResize="0"/>
          <p:nvPr/>
        </p:nvPicPr>
        <p:blipFill>
          <a:blip r:embed="rId3">
            <a:alphaModFix/>
          </a:blip>
          <a:stretch>
            <a:fillRect/>
          </a:stretch>
        </p:blipFill>
        <p:spPr>
          <a:xfrm>
            <a:off x="4418101" y="1004587"/>
            <a:ext cx="4725899" cy="3134324"/>
          </a:xfrm>
          <a:prstGeom prst="rect">
            <a:avLst/>
          </a:prstGeom>
          <a:noFill/>
          <a:ln>
            <a:noFill/>
          </a:ln>
        </p:spPr>
      </p:pic>
      <p:sp>
        <p:nvSpPr>
          <p:cNvPr id="291" name="Shape 291"/>
          <p:cNvSpPr txBox="1"/>
          <p:nvPr/>
        </p:nvSpPr>
        <p:spPr>
          <a:xfrm>
            <a:off x="4397225" y="4236500"/>
            <a:ext cx="4681200" cy="740700"/>
          </a:xfrm>
          <a:prstGeom prst="rect">
            <a:avLst/>
          </a:prstGeom>
          <a:noFill/>
          <a:ln>
            <a:noFill/>
          </a:ln>
        </p:spPr>
        <p:txBody>
          <a:bodyPr anchorCtr="0" anchor="t" bIns="91425" lIns="91425" rIns="91425" tIns="91425">
            <a:noAutofit/>
          </a:bodyPr>
          <a:lstStyle/>
          <a:p>
            <a:pPr lvl="0">
              <a:spcBef>
                <a:spcPts val="0"/>
              </a:spcBef>
              <a:buNone/>
            </a:pPr>
            <a:r>
              <a:rPr b="1" lang="en" sz="1000">
                <a:latin typeface="Georgia"/>
                <a:ea typeface="Georgia"/>
                <a:cs typeface="Georgia"/>
                <a:sym typeface="Georgia"/>
              </a:rPr>
              <a:t>Cocacoid Ligaments Technique</a:t>
            </a:r>
            <a:br>
              <a:rPr b="1" lang="en" sz="1000">
                <a:latin typeface="Georgia"/>
                <a:ea typeface="Georgia"/>
                <a:cs typeface="Georgia"/>
                <a:sym typeface="Georgia"/>
              </a:rPr>
            </a:br>
            <a:r>
              <a:rPr b="1" lang="en" sz="1000">
                <a:latin typeface="Georgia"/>
                <a:ea typeface="Georgia"/>
                <a:cs typeface="Georgia"/>
                <a:sym typeface="Georgia"/>
              </a:rPr>
              <a:t>Robert Libbey, RMT</a:t>
            </a:r>
            <a:br>
              <a:rPr b="1" lang="en" sz="1000">
                <a:latin typeface="Georgia"/>
                <a:ea typeface="Georgia"/>
                <a:cs typeface="Georgia"/>
                <a:sym typeface="Georgia"/>
              </a:rPr>
            </a:br>
            <a:r>
              <a:rPr b="1" lang="en" sz="1000">
                <a:latin typeface="Georgia"/>
                <a:ea typeface="Georgia"/>
                <a:cs typeface="Georgia"/>
                <a:sym typeface="Georgia"/>
              </a:rPr>
              <a:t>Ligamentous Articular Strain Technique</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nvSpPr>
        <p:spPr>
          <a:xfrm>
            <a:off x="150" y="50"/>
            <a:ext cx="5777700" cy="5143500"/>
          </a:xfrm>
          <a:prstGeom prst="rect">
            <a:avLst/>
          </a:prstGeom>
          <a:noFill/>
          <a:ln>
            <a:noFill/>
          </a:ln>
        </p:spPr>
        <p:txBody>
          <a:bodyPr anchorCtr="0" anchor="t" bIns="91425" lIns="91425" rIns="91425" tIns="91425">
            <a:noAutofit/>
          </a:bodyPr>
          <a:lstStyle/>
          <a:p>
            <a:pPr lvl="0" rtl="0">
              <a:spcBef>
                <a:spcPts val="0"/>
              </a:spcBef>
              <a:spcAft>
                <a:spcPts val="0"/>
              </a:spcAft>
              <a:buNone/>
            </a:pPr>
            <a:r>
              <a:rPr b="1" lang="en" sz="1800">
                <a:latin typeface="Georgia"/>
                <a:ea typeface="Georgia"/>
                <a:cs typeface="Georgia"/>
                <a:sym typeface="Georgia"/>
              </a:rPr>
              <a:t>A biopsychosocial framework </a:t>
            </a:r>
            <a:r>
              <a:rPr lang="en" sz="1200">
                <a:latin typeface="Georgia"/>
                <a:ea typeface="Georgia"/>
                <a:cs typeface="Georgia"/>
                <a:sym typeface="Georgia"/>
              </a:rPr>
              <a:t>puts into context the interconnected and multidirectional interaction between: physiology, thoughts, emotions, behaviors, culture, and beliefs.</a:t>
            </a:r>
          </a:p>
          <a:p>
            <a:pPr lvl="0" rtl="0">
              <a:spcBef>
                <a:spcPts val="0"/>
              </a:spcBef>
              <a:spcAft>
                <a:spcPts val="0"/>
              </a:spcAft>
              <a:buNone/>
            </a:pPr>
            <a:r>
              <a:t/>
            </a:r>
            <a:endParaRPr sz="1200">
              <a:latin typeface="Georgia"/>
              <a:ea typeface="Georgia"/>
              <a:cs typeface="Georgia"/>
              <a:sym typeface="Georgia"/>
            </a:endParaRPr>
          </a:p>
          <a:p>
            <a:pPr lvl="0" rtl="0">
              <a:spcBef>
                <a:spcPts val="0"/>
              </a:spcBef>
              <a:spcAft>
                <a:spcPts val="0"/>
              </a:spcAft>
              <a:buNone/>
            </a:pPr>
            <a:r>
              <a:rPr lang="en" sz="1200">
                <a:latin typeface="Georgia"/>
                <a:ea typeface="Georgia"/>
                <a:cs typeface="Georgia"/>
                <a:sym typeface="Georgia"/>
              </a:rPr>
              <a:t>• </a:t>
            </a:r>
            <a:r>
              <a:rPr b="1" lang="en" sz="1200">
                <a:latin typeface="Georgia"/>
                <a:ea typeface="Georgia"/>
                <a:cs typeface="Georgia"/>
                <a:sym typeface="Georgia"/>
              </a:rPr>
              <a:t>Neurodynamics -</a:t>
            </a:r>
            <a:r>
              <a:rPr lang="en" sz="1200">
                <a:latin typeface="Georgia"/>
                <a:ea typeface="Georgia"/>
                <a:cs typeface="Georgia"/>
                <a:sym typeface="Georgia"/>
              </a:rPr>
              <a:t> “A clinical concept that uses movement (1) to assess increased mechanosensitivity of the nervous system; and (2) to restore the altered homeostasis in and around the nervous system.” - </a:t>
            </a:r>
            <a:r>
              <a:rPr lang="en" sz="1200">
                <a:latin typeface="Georgia"/>
                <a:ea typeface="Georgia"/>
                <a:cs typeface="Georgia"/>
                <a:sym typeface="Georgia"/>
                <a:hlinkClick r:id="rId3"/>
              </a:rPr>
              <a:t>Grieve's Modern Musculoskeletal Physiotherapy</a:t>
            </a:r>
            <a:r>
              <a:rPr lang="en" sz="1200">
                <a:latin typeface="Georgia"/>
                <a:ea typeface="Georgia"/>
                <a:cs typeface="Georgia"/>
                <a:sym typeface="Georgia"/>
              </a:rPr>
              <a:t>.</a:t>
            </a:r>
          </a:p>
          <a:p>
            <a:pPr lvl="0" rtl="0">
              <a:spcBef>
                <a:spcPts val="0"/>
              </a:spcBef>
              <a:spcAft>
                <a:spcPts val="0"/>
              </a:spcAft>
              <a:buNone/>
            </a:pPr>
            <a:r>
              <a:t/>
            </a:r>
            <a:endParaRPr sz="1200">
              <a:latin typeface="Georgia"/>
              <a:ea typeface="Georgia"/>
              <a:cs typeface="Georgia"/>
              <a:sym typeface="Georgia"/>
            </a:endParaRPr>
          </a:p>
          <a:p>
            <a:pPr lvl="0" rtl="0">
              <a:spcBef>
                <a:spcPts val="0"/>
              </a:spcBef>
              <a:buNone/>
            </a:pPr>
            <a:r>
              <a:rPr lang="en" sz="1200">
                <a:solidFill>
                  <a:schemeClr val="dk1"/>
                </a:solidFill>
                <a:latin typeface="Georgia"/>
                <a:ea typeface="Georgia"/>
                <a:cs typeface="Georgia"/>
                <a:sym typeface="Georgia"/>
              </a:rPr>
              <a:t>• </a:t>
            </a:r>
            <a:r>
              <a:rPr b="1" lang="en" sz="1200">
                <a:solidFill>
                  <a:schemeClr val="dk1"/>
                </a:solidFill>
                <a:latin typeface="Georgia"/>
                <a:ea typeface="Georgia"/>
                <a:cs typeface="Georgia"/>
                <a:sym typeface="Georgia"/>
              </a:rPr>
              <a:t>Mechanotherapy -</a:t>
            </a:r>
            <a:r>
              <a:rPr lang="en" sz="1200">
                <a:solidFill>
                  <a:schemeClr val="dk1"/>
                </a:solidFill>
                <a:latin typeface="Georgia"/>
                <a:ea typeface="Georgia"/>
                <a:cs typeface="Georgia"/>
                <a:sym typeface="Georgia"/>
              </a:rPr>
              <a:t> "Any intervention that introduces mechanical forces with the goal of altering molecular pathways and inducing a cellular response that enhances tissue growth, modeling, remodeling, or repair.” - </a:t>
            </a:r>
            <a:r>
              <a:rPr lang="en" sz="1200">
                <a:solidFill>
                  <a:schemeClr val="dk1"/>
                </a:solidFill>
                <a:latin typeface="Georgia"/>
                <a:ea typeface="Georgia"/>
                <a:cs typeface="Georgia"/>
                <a:sym typeface="Georgia"/>
                <a:hlinkClick r:id="rId4"/>
              </a:rPr>
              <a:t>Thompson et al. 2016</a:t>
            </a:r>
            <a:r>
              <a:rPr lang="en" sz="1200">
                <a:solidFill>
                  <a:schemeClr val="dk1"/>
                </a:solidFill>
                <a:latin typeface="Georgia"/>
                <a:ea typeface="Georgia"/>
                <a:cs typeface="Georgia"/>
                <a:sym typeface="Georgia"/>
              </a:rPr>
              <a:t>.</a:t>
            </a:r>
          </a:p>
          <a:p>
            <a:pPr lvl="0" rtl="0">
              <a:spcBef>
                <a:spcPts val="0"/>
              </a:spcBef>
              <a:spcAft>
                <a:spcPts val="0"/>
              </a:spcAft>
              <a:buNone/>
            </a:pPr>
            <a:r>
              <a:t/>
            </a:r>
            <a:endParaRPr sz="1200">
              <a:latin typeface="Georgia"/>
              <a:ea typeface="Georgia"/>
              <a:cs typeface="Georgia"/>
              <a:sym typeface="Georgia"/>
            </a:endParaRPr>
          </a:p>
          <a:p>
            <a:pPr lvl="0" rtl="0">
              <a:spcBef>
                <a:spcPts val="0"/>
              </a:spcBef>
              <a:spcAft>
                <a:spcPts val="0"/>
              </a:spcAft>
              <a:buNone/>
            </a:pPr>
            <a:r>
              <a:rPr lang="en" sz="1200">
                <a:latin typeface="Georgia"/>
                <a:ea typeface="Georgia"/>
                <a:cs typeface="Georgia"/>
                <a:sym typeface="Georgia"/>
              </a:rPr>
              <a:t>• </a:t>
            </a:r>
            <a:r>
              <a:rPr b="1" lang="en" sz="1200">
                <a:latin typeface="Georgia"/>
                <a:ea typeface="Georgia"/>
                <a:cs typeface="Georgia"/>
                <a:sym typeface="Georgia"/>
              </a:rPr>
              <a:t>Contextually Aided Recovery -</a:t>
            </a:r>
            <a:r>
              <a:rPr lang="en" sz="1200">
                <a:latin typeface="Georgia"/>
                <a:ea typeface="Georgia"/>
                <a:cs typeface="Georgia"/>
                <a:sym typeface="Georgia"/>
              </a:rPr>
              <a:t> The way we present ourselves and present our techniques is tied to clinical outcomes, the magnitude of a response may be influenced by mood, expectation, and conditioning.</a:t>
            </a:r>
          </a:p>
          <a:p>
            <a:pPr lvl="0" rtl="0">
              <a:spcBef>
                <a:spcPts val="0"/>
              </a:spcBef>
              <a:spcAft>
                <a:spcPts val="0"/>
              </a:spcAft>
              <a:buNone/>
            </a:pPr>
            <a:r>
              <a:t/>
            </a:r>
            <a:endParaRPr sz="1200">
              <a:latin typeface="Georgia"/>
              <a:ea typeface="Georgia"/>
              <a:cs typeface="Georgia"/>
              <a:sym typeface="Georgia"/>
            </a:endParaRPr>
          </a:p>
          <a:p>
            <a:pPr lvl="0" rtl="0">
              <a:spcBef>
                <a:spcPts val="0"/>
              </a:spcBef>
              <a:buNone/>
            </a:pPr>
            <a:r>
              <a:rPr lang="en" sz="1200">
                <a:solidFill>
                  <a:schemeClr val="dk1"/>
                </a:solidFill>
                <a:latin typeface="Georgia"/>
                <a:ea typeface="Georgia"/>
                <a:cs typeface="Georgia"/>
                <a:sym typeface="Georgia"/>
              </a:rPr>
              <a:t>• </a:t>
            </a:r>
            <a:r>
              <a:rPr b="1" lang="en" sz="1200">
                <a:solidFill>
                  <a:schemeClr val="dk1"/>
                </a:solidFill>
                <a:latin typeface="Georgia"/>
                <a:ea typeface="Georgia"/>
                <a:cs typeface="Georgia"/>
                <a:sym typeface="Georgia"/>
              </a:rPr>
              <a:t>Social </a:t>
            </a:r>
            <a:r>
              <a:rPr b="1" lang="en" sz="1200">
                <a:latin typeface="Georgia"/>
                <a:ea typeface="Georgia"/>
                <a:cs typeface="Georgia"/>
                <a:sym typeface="Georgia"/>
              </a:rPr>
              <a:t>Touch -</a:t>
            </a:r>
            <a:r>
              <a:rPr lang="en" sz="1200">
                <a:latin typeface="Georgia"/>
                <a:ea typeface="Georgia"/>
                <a:cs typeface="Georgia"/>
                <a:sym typeface="Georgia"/>
              </a:rPr>
              <a:t> Social grooming helps modulate the activity of neural circuits important for maintaining resting state. This reduced physiological and behavioural reactivity to stressors results in improved mood/affect.</a:t>
            </a:r>
          </a:p>
          <a:p>
            <a:pPr lvl="0" rtl="0">
              <a:spcBef>
                <a:spcPts val="0"/>
              </a:spcBef>
              <a:spcAft>
                <a:spcPts val="0"/>
              </a:spcAft>
              <a:buNone/>
            </a:pPr>
            <a:r>
              <a:t/>
            </a:r>
            <a:endParaRPr sz="1200">
              <a:latin typeface="Georgia"/>
              <a:ea typeface="Georgia"/>
              <a:cs typeface="Georgia"/>
              <a:sym typeface="Georgia"/>
            </a:endParaRPr>
          </a:p>
          <a:p>
            <a:pPr lvl="0" rtl="0">
              <a:spcBef>
                <a:spcPts val="0"/>
              </a:spcBef>
              <a:spcAft>
                <a:spcPts val="0"/>
              </a:spcAft>
              <a:buClr>
                <a:schemeClr val="dk1"/>
              </a:buClr>
              <a:buSzPct val="91666"/>
              <a:buFont typeface="Arial"/>
              <a:buNone/>
            </a:pPr>
            <a:r>
              <a:rPr lang="en" sz="1200">
                <a:latin typeface="Georgia"/>
                <a:ea typeface="Georgia"/>
                <a:cs typeface="Georgia"/>
                <a:sym typeface="Georgia"/>
              </a:rPr>
              <a:t>• </a:t>
            </a:r>
            <a:r>
              <a:rPr b="1" lang="en" sz="1200">
                <a:latin typeface="Georgia"/>
                <a:ea typeface="Georgia"/>
                <a:cs typeface="Georgia"/>
                <a:sym typeface="Georgia"/>
              </a:rPr>
              <a:t>Neuromodulation -</a:t>
            </a:r>
            <a:r>
              <a:rPr lang="en" sz="1200">
                <a:latin typeface="Georgia"/>
                <a:ea typeface="Georgia"/>
                <a:cs typeface="Georgia"/>
                <a:sym typeface="Georgia"/>
              </a:rPr>
              <a:t> Input from afferent sensory neurons can help ease aches and pain through a myriad of peripheral and central processes. </a:t>
            </a:r>
          </a:p>
          <a:p>
            <a:pPr lvl="0" rtl="0">
              <a:spcBef>
                <a:spcPts val="0"/>
              </a:spcBef>
              <a:spcAft>
                <a:spcPts val="0"/>
              </a:spcAft>
              <a:buClr>
                <a:schemeClr val="dk1"/>
              </a:buClr>
              <a:buFont typeface="Arial"/>
              <a:buNone/>
            </a:pPr>
            <a:r>
              <a:t/>
            </a:r>
            <a:endParaRPr sz="1200">
              <a:latin typeface="Georgia"/>
              <a:ea typeface="Georgia"/>
              <a:cs typeface="Georgia"/>
              <a:sym typeface="Georgia"/>
            </a:endParaRPr>
          </a:p>
          <a:p>
            <a:pPr lvl="0" rtl="0">
              <a:spcBef>
                <a:spcPts val="0"/>
              </a:spcBef>
              <a:spcAft>
                <a:spcPts val="0"/>
              </a:spcAft>
              <a:buClr>
                <a:schemeClr val="dk1"/>
              </a:buClr>
              <a:buSzPct val="91666"/>
              <a:buFont typeface="Arial"/>
              <a:buNone/>
            </a:pPr>
            <a:r>
              <a:rPr lang="en" sz="1200">
                <a:latin typeface="Georgia"/>
                <a:ea typeface="Georgia"/>
                <a:cs typeface="Georgia"/>
                <a:sym typeface="Georgia"/>
              </a:rPr>
              <a:t>• </a:t>
            </a:r>
            <a:r>
              <a:rPr b="1" lang="en" sz="1200">
                <a:latin typeface="Georgia"/>
                <a:ea typeface="Georgia"/>
                <a:cs typeface="Georgia"/>
                <a:sym typeface="Georgia"/>
              </a:rPr>
              <a:t>Neuroplasticity - </a:t>
            </a:r>
            <a:r>
              <a:rPr lang="en" sz="1200">
                <a:latin typeface="Georgia"/>
                <a:ea typeface="Georgia"/>
                <a:cs typeface="Georgia"/>
                <a:sym typeface="Georgia"/>
              </a:rPr>
              <a:t>Touch can help sharpen the image of the self in our body maps.</a:t>
            </a:r>
          </a:p>
          <a:p>
            <a:pPr lvl="0">
              <a:spcBef>
                <a:spcPts val="0"/>
              </a:spcBef>
              <a:buNone/>
            </a:pPr>
            <a:r>
              <a:t/>
            </a:r>
            <a:endParaRPr sz="1200">
              <a:latin typeface="Georgia"/>
              <a:ea typeface="Georgia"/>
              <a:cs typeface="Georgia"/>
              <a:sym typeface="Georgia"/>
            </a:endParaRPr>
          </a:p>
        </p:txBody>
      </p:sp>
      <p:pic>
        <p:nvPicPr>
          <p:cNvPr descr="2017-05-17_1036_-_Fryer_-.png" id="297" name="Shape 297"/>
          <p:cNvPicPr preferRelativeResize="0"/>
          <p:nvPr/>
        </p:nvPicPr>
        <p:blipFill>
          <a:blip r:embed="rId5">
            <a:alphaModFix/>
          </a:blip>
          <a:stretch>
            <a:fillRect/>
          </a:stretch>
        </p:blipFill>
        <p:spPr>
          <a:xfrm>
            <a:off x="5777974" y="-150"/>
            <a:ext cx="3366024" cy="2950774"/>
          </a:xfrm>
          <a:prstGeom prst="rect">
            <a:avLst/>
          </a:prstGeom>
          <a:noFill/>
          <a:ln>
            <a:noFill/>
          </a:ln>
        </p:spPr>
      </p:pic>
      <p:sp>
        <p:nvSpPr>
          <p:cNvPr id="298" name="Shape 298"/>
          <p:cNvSpPr txBox="1"/>
          <p:nvPr/>
        </p:nvSpPr>
        <p:spPr>
          <a:xfrm>
            <a:off x="5832350" y="3088400"/>
            <a:ext cx="3168900" cy="1722000"/>
          </a:xfrm>
          <a:prstGeom prst="rect">
            <a:avLst/>
          </a:prstGeom>
          <a:noFill/>
          <a:ln>
            <a:noFill/>
          </a:ln>
        </p:spPr>
        <p:txBody>
          <a:bodyPr anchorCtr="0" anchor="t" bIns="91425" lIns="91425" rIns="91425" tIns="91425">
            <a:noAutofit/>
          </a:bodyPr>
          <a:lstStyle/>
          <a:p>
            <a:pPr lvl="0" marR="101600" rtl="0">
              <a:spcBef>
                <a:spcPts val="0"/>
              </a:spcBef>
              <a:buClr>
                <a:schemeClr val="dk1"/>
              </a:buClr>
              <a:buFont typeface="Arial"/>
              <a:buNone/>
            </a:pPr>
            <a:r>
              <a:rPr lang="en">
                <a:solidFill>
                  <a:schemeClr val="dk1"/>
                </a:solidFill>
                <a:latin typeface="Georgia"/>
                <a:ea typeface="Georgia"/>
                <a:cs typeface="Georgia"/>
                <a:sym typeface="Georgia"/>
              </a:rPr>
              <a:t>Fryer, G. (2017). Integrating osteopathic approaches based on biopsychosocial therapeutic mechanisms. International Journal of Osteopathic Medicine.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sp>
        <p:nvSpPr>
          <p:cNvPr id="303" name="Shape 303"/>
          <p:cNvSpPr txBox="1"/>
          <p:nvPr>
            <p:ph idx="4294967295" type="title"/>
          </p:nvPr>
        </p:nvSpPr>
        <p:spPr>
          <a:xfrm>
            <a:off x="20800" y="0"/>
            <a:ext cx="5019900" cy="906900"/>
          </a:xfrm>
          <a:prstGeom prst="rect">
            <a:avLst/>
          </a:prstGeom>
        </p:spPr>
        <p:txBody>
          <a:bodyPr anchorCtr="0" anchor="ctr" bIns="91425" lIns="91425" rIns="91425" tIns="91425">
            <a:noAutofit/>
          </a:bodyPr>
          <a:lstStyle/>
          <a:p>
            <a:pPr lvl="0">
              <a:spcBef>
                <a:spcPts val="0"/>
              </a:spcBef>
              <a:buNone/>
            </a:pPr>
            <a:r>
              <a:rPr b="1" lang="en" sz="2200">
                <a:solidFill>
                  <a:srgbClr val="000000"/>
                </a:solidFill>
              </a:rPr>
              <a:t>Neurodynamics - </a:t>
            </a:r>
            <a:r>
              <a:rPr lang="en" sz="1200">
                <a:solidFill>
                  <a:schemeClr val="dk1"/>
                </a:solidFill>
              </a:rPr>
              <a:t>“A clinical concept that uses movement (1) to assess increased mechanosensitivity of the nervous system; and (2) to restore the altered homeostasis in and around the nervous system.” </a:t>
            </a:r>
          </a:p>
        </p:txBody>
      </p:sp>
      <p:sp>
        <p:nvSpPr>
          <p:cNvPr id="304" name="Shape 304"/>
          <p:cNvSpPr txBox="1"/>
          <p:nvPr>
            <p:ph idx="4294967295" type="body"/>
          </p:nvPr>
        </p:nvSpPr>
        <p:spPr>
          <a:xfrm>
            <a:off x="20800" y="964400"/>
            <a:ext cx="5102400" cy="4087200"/>
          </a:xfrm>
          <a:prstGeom prst="rect">
            <a:avLst/>
          </a:prstGeom>
        </p:spPr>
        <p:txBody>
          <a:bodyPr anchorCtr="0" anchor="t" bIns="91425" lIns="91425" rIns="91425" tIns="91425">
            <a:noAutofit/>
          </a:bodyPr>
          <a:lstStyle/>
          <a:p>
            <a:pPr lvl="0" marR="101600" rtl="0">
              <a:lnSpc>
                <a:spcPct val="100000"/>
              </a:lnSpc>
              <a:spcBef>
                <a:spcPts val="0"/>
              </a:spcBef>
              <a:spcAft>
                <a:spcPts val="0"/>
              </a:spcAft>
              <a:buNone/>
            </a:pPr>
            <a:r>
              <a:rPr b="1" lang="en" sz="1200">
                <a:solidFill>
                  <a:srgbClr val="000000"/>
                </a:solidFill>
              </a:rPr>
              <a:t>Irritated nerves release neuropeptides-</a:t>
            </a:r>
            <a:r>
              <a:rPr lang="en" sz="1200">
                <a:solidFill>
                  <a:srgbClr val="000000"/>
                </a:solidFill>
              </a:rPr>
              <a:t> Neurogenic inflammation is generated by the release of inflammatory substances from the sensory axons. Furthermore, </a:t>
            </a:r>
            <a:r>
              <a:rPr lang="en" sz="1200"/>
              <a:t>in response to persistent nociceptive bombardment, the dorsal root ganglion will release substance P and CGRP antidromically into the peripheral tissue. </a:t>
            </a:r>
          </a:p>
          <a:p>
            <a:pPr lvl="0" marR="101600" rtl="0">
              <a:lnSpc>
                <a:spcPct val="100000"/>
              </a:lnSpc>
              <a:spcBef>
                <a:spcPts val="0"/>
              </a:spcBef>
              <a:spcAft>
                <a:spcPts val="0"/>
              </a:spcAft>
              <a:buNone/>
            </a:pPr>
            <a:r>
              <a:t/>
            </a:r>
            <a:endParaRPr sz="1200"/>
          </a:p>
          <a:p>
            <a:pPr lvl="0" marR="101600" rtl="0">
              <a:spcBef>
                <a:spcPts val="0"/>
              </a:spcBef>
              <a:buClr>
                <a:schemeClr val="dk1"/>
              </a:buClr>
              <a:buSzPct val="91666"/>
              <a:buFont typeface="Arial"/>
              <a:buNone/>
            </a:pPr>
            <a:r>
              <a:rPr b="1" lang="en" sz="1200"/>
              <a:t>Neuroinflammation </a:t>
            </a:r>
            <a:r>
              <a:rPr lang="en" sz="1200"/>
              <a:t>may explain widespread symptoms in patients with entrapment neuropathies- remote immune-mediated inflammation depending on the degree of compression.</a:t>
            </a:r>
          </a:p>
          <a:p>
            <a:pPr lvl="0" marR="101600" rtl="0">
              <a:lnSpc>
                <a:spcPct val="100000"/>
              </a:lnSpc>
              <a:spcBef>
                <a:spcPts val="0"/>
              </a:spcBef>
              <a:spcAft>
                <a:spcPts val="0"/>
              </a:spcAft>
              <a:buNone/>
            </a:pPr>
            <a:r>
              <a:t/>
            </a:r>
            <a:endParaRPr sz="1200">
              <a:solidFill>
                <a:srgbClr val="000000"/>
              </a:solidFill>
            </a:endParaRPr>
          </a:p>
          <a:p>
            <a:pPr lvl="0" marR="101600" rtl="0">
              <a:lnSpc>
                <a:spcPct val="100000"/>
              </a:lnSpc>
              <a:spcBef>
                <a:spcPts val="0"/>
              </a:spcBef>
              <a:spcAft>
                <a:spcPts val="0"/>
              </a:spcAft>
              <a:buNone/>
            </a:pPr>
            <a:r>
              <a:rPr b="1" lang="en" sz="1200"/>
              <a:t>Attenuating intraneural edema -</a:t>
            </a:r>
            <a:r>
              <a:rPr lang="en" sz="1200"/>
              <a:t> Massage therapy may diminish intraneural edema by mobilizing neural tubes “neural mobilization techniques may promote a healthy nerve environment by improving axonal transport and blood flow, and reducing detrimental chemical and mechanical components resulting from intraneural edema” (Gilbert et al. 2015) </a:t>
            </a:r>
          </a:p>
          <a:p>
            <a:pPr lvl="0" rtl="0">
              <a:spcBef>
                <a:spcPts val="0"/>
              </a:spcBef>
              <a:spcAft>
                <a:spcPts val="0"/>
              </a:spcAft>
              <a:buNone/>
            </a:pPr>
            <a:r>
              <a:t/>
            </a:r>
            <a:endParaRPr sz="1200"/>
          </a:p>
          <a:p>
            <a:pPr lvl="0" rtl="0">
              <a:spcBef>
                <a:spcPts val="0"/>
              </a:spcBef>
              <a:spcAft>
                <a:spcPts val="0"/>
              </a:spcAft>
              <a:buNone/>
            </a:pPr>
            <a:r>
              <a:t/>
            </a:r>
            <a:endParaRPr sz="1200"/>
          </a:p>
          <a:p>
            <a:pPr lvl="0" marR="101600" rtl="0">
              <a:spcBef>
                <a:spcPts val="0"/>
              </a:spcBef>
              <a:spcAft>
                <a:spcPts val="0"/>
              </a:spcAft>
              <a:buNone/>
            </a:pPr>
            <a:r>
              <a:t/>
            </a:r>
            <a:endParaRPr sz="1200">
              <a:solidFill>
                <a:srgbClr val="000000"/>
              </a:solidFill>
            </a:endParaRPr>
          </a:p>
          <a:p>
            <a:pPr lvl="0" marR="101600" rtl="0">
              <a:spcBef>
                <a:spcPts val="0"/>
              </a:spcBef>
              <a:spcAft>
                <a:spcPts val="0"/>
              </a:spcAft>
              <a:buNone/>
            </a:pPr>
            <a:r>
              <a:rPr lang="en" sz="1200">
                <a:solidFill>
                  <a:srgbClr val="000000"/>
                </a:solidFill>
              </a:rPr>
              <a:t>Gilbert et al. (2015). Effects of simulated neural mobilization on fluid movement in cadaveric peripheral nerve sections. Journal of Manual &amp; Manipulative.</a:t>
            </a:r>
          </a:p>
        </p:txBody>
      </p:sp>
      <p:pic>
        <p:nvPicPr>
          <p:cNvPr descr="Nerve palpation.png" id="305" name="Shape 305"/>
          <p:cNvPicPr preferRelativeResize="0"/>
          <p:nvPr/>
        </p:nvPicPr>
        <p:blipFill>
          <a:blip r:embed="rId3">
            <a:alphaModFix/>
          </a:blip>
          <a:stretch>
            <a:fillRect/>
          </a:stretch>
        </p:blipFill>
        <p:spPr>
          <a:xfrm>
            <a:off x="5040674" y="0"/>
            <a:ext cx="4066675" cy="4338675"/>
          </a:xfrm>
          <a:prstGeom prst="rect">
            <a:avLst/>
          </a:prstGeom>
          <a:noFill/>
          <a:ln>
            <a:noFill/>
          </a:ln>
        </p:spPr>
      </p:pic>
      <p:sp>
        <p:nvSpPr>
          <p:cNvPr id="306" name="Shape 306"/>
          <p:cNvSpPr txBox="1"/>
          <p:nvPr/>
        </p:nvSpPr>
        <p:spPr>
          <a:xfrm>
            <a:off x="4918750" y="4288225"/>
            <a:ext cx="4188600" cy="655800"/>
          </a:xfrm>
          <a:prstGeom prst="rect">
            <a:avLst/>
          </a:prstGeom>
          <a:noFill/>
          <a:ln>
            <a:noFill/>
          </a:ln>
        </p:spPr>
        <p:txBody>
          <a:bodyPr anchorCtr="0" anchor="t" bIns="91425" lIns="91425" rIns="91425" tIns="91425">
            <a:noAutofit/>
          </a:bodyPr>
          <a:lstStyle/>
          <a:p>
            <a:pPr lvl="0">
              <a:spcBef>
                <a:spcPts val="0"/>
              </a:spcBef>
              <a:buNone/>
            </a:pPr>
            <a:r>
              <a:rPr lang="en" sz="1200">
                <a:solidFill>
                  <a:srgbClr val="030303"/>
                </a:solidFill>
                <a:latin typeface="Georgia"/>
                <a:ea typeface="Georgia"/>
                <a:cs typeface="Georgia"/>
                <a:sym typeface="Georgia"/>
              </a:rPr>
              <a:t>Schmid et al. (2009). Reliability of clinical tests to evaluate nerve function and mechanosensitivity of the upper limb peripheral nervous system. BMC Musculoskeletal Disorders.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0" name="Shape 310"/>
        <p:cNvGrpSpPr/>
        <p:nvPr/>
      </p:nvGrpSpPr>
      <p:grpSpPr>
        <a:xfrm>
          <a:off x="0" y="0"/>
          <a:ext cx="0" cy="0"/>
          <a:chOff x="0" y="0"/>
          <a:chExt cx="0" cy="0"/>
        </a:xfrm>
      </p:grpSpPr>
      <p:pic>
        <p:nvPicPr>
          <p:cNvPr descr="Best_2013.png" id="311" name="Shape 311"/>
          <p:cNvPicPr preferRelativeResize="0"/>
          <p:nvPr/>
        </p:nvPicPr>
        <p:blipFill>
          <a:blip r:embed="rId3">
            <a:alphaModFix/>
          </a:blip>
          <a:stretch>
            <a:fillRect/>
          </a:stretch>
        </p:blipFill>
        <p:spPr>
          <a:xfrm>
            <a:off x="3188000" y="1600749"/>
            <a:ext cx="5644150" cy="3105975"/>
          </a:xfrm>
          <a:prstGeom prst="rect">
            <a:avLst/>
          </a:prstGeom>
          <a:noFill/>
          <a:ln>
            <a:noFill/>
          </a:ln>
        </p:spPr>
      </p:pic>
      <p:pic>
        <p:nvPicPr>
          <p:cNvPr descr="DavisLawEngl02.jpeg" id="312" name="Shape 312"/>
          <p:cNvPicPr preferRelativeResize="0"/>
          <p:nvPr/>
        </p:nvPicPr>
        <p:blipFill>
          <a:blip r:embed="rId4">
            <a:alphaModFix/>
          </a:blip>
          <a:stretch>
            <a:fillRect/>
          </a:stretch>
        </p:blipFill>
        <p:spPr>
          <a:xfrm>
            <a:off x="715974" y="1957412"/>
            <a:ext cx="2192876" cy="2849847"/>
          </a:xfrm>
          <a:prstGeom prst="rect">
            <a:avLst/>
          </a:prstGeom>
          <a:noFill/>
          <a:ln>
            <a:noFill/>
          </a:ln>
        </p:spPr>
      </p:pic>
      <p:sp>
        <p:nvSpPr>
          <p:cNvPr id="313" name="Shape 313"/>
          <p:cNvSpPr txBox="1"/>
          <p:nvPr/>
        </p:nvSpPr>
        <p:spPr>
          <a:xfrm>
            <a:off x="0" y="0"/>
            <a:ext cx="9144000" cy="1728900"/>
          </a:xfrm>
          <a:prstGeom prst="rect">
            <a:avLst/>
          </a:prstGeom>
          <a:noFill/>
          <a:ln>
            <a:noFill/>
          </a:ln>
        </p:spPr>
        <p:txBody>
          <a:bodyPr anchorCtr="0" anchor="t" bIns="91425" lIns="91425" rIns="91425" tIns="91425">
            <a:noAutofit/>
          </a:bodyPr>
          <a:lstStyle/>
          <a:p>
            <a:pPr lvl="0" rtl="0">
              <a:spcBef>
                <a:spcPts val="0"/>
              </a:spcBef>
              <a:buNone/>
            </a:pPr>
            <a:r>
              <a:rPr b="1" lang="en"/>
              <a:t>Mechanotherapy - “</a:t>
            </a:r>
            <a:r>
              <a:rPr lang="en" sz="1200">
                <a:solidFill>
                  <a:schemeClr val="dk1"/>
                </a:solidFill>
                <a:latin typeface="Georgia"/>
                <a:ea typeface="Georgia"/>
                <a:cs typeface="Georgia"/>
                <a:sym typeface="Georgia"/>
              </a:rPr>
              <a:t>Any intervention that introduces mechanical forces with the goal of altering molecular pathways and inducing a cellular response that  enhances tissue growth, modeling, remodeling, or repair.”</a:t>
            </a:r>
          </a:p>
          <a:p>
            <a:pPr lvl="0" rtl="0">
              <a:spcBef>
                <a:spcPts val="0"/>
              </a:spcBef>
              <a:buNone/>
            </a:pPr>
            <a:r>
              <a:t/>
            </a:r>
            <a:endParaRPr b="1" sz="1200">
              <a:solidFill>
                <a:schemeClr val="dk1"/>
              </a:solidFill>
              <a:latin typeface="Georgia"/>
              <a:ea typeface="Georgia"/>
              <a:cs typeface="Georgia"/>
              <a:sym typeface="Georgia"/>
            </a:endParaRPr>
          </a:p>
          <a:p>
            <a:pPr indent="-304800" lvl="0" marL="457200" rtl="0">
              <a:spcBef>
                <a:spcPts val="0"/>
              </a:spcBef>
              <a:buClr>
                <a:schemeClr val="dk1"/>
              </a:buClr>
              <a:buSzPct val="100000"/>
              <a:buFont typeface="Georgia"/>
              <a:buChar char="●"/>
            </a:pPr>
            <a:r>
              <a:rPr b="1" lang="en" sz="1200">
                <a:solidFill>
                  <a:schemeClr val="dk1"/>
                </a:solidFill>
                <a:latin typeface="Georgia"/>
                <a:ea typeface="Georgia"/>
                <a:cs typeface="Georgia"/>
                <a:sym typeface="Georgia"/>
              </a:rPr>
              <a:t>TGF-β1 -</a:t>
            </a:r>
            <a:r>
              <a:rPr lang="en" sz="1200">
                <a:solidFill>
                  <a:schemeClr val="dk1"/>
                </a:solidFill>
                <a:latin typeface="Georgia"/>
                <a:ea typeface="Georgia"/>
                <a:cs typeface="Georgia"/>
                <a:sym typeface="Georgia"/>
              </a:rPr>
              <a:t> Shear force may attenuate TGF-β1 induced fibroblast to myofibroblast transformation (Bove et al. 2016).  </a:t>
            </a:r>
          </a:p>
          <a:p>
            <a:pPr indent="-304800" lvl="0" marL="457200" rtl="0">
              <a:spcBef>
                <a:spcPts val="0"/>
              </a:spcBef>
              <a:buSzPct val="100000"/>
              <a:buFont typeface="Georgia"/>
              <a:buChar char="●"/>
            </a:pPr>
            <a:r>
              <a:rPr b="1" lang="en" sz="1200">
                <a:solidFill>
                  <a:schemeClr val="dk1"/>
                </a:solidFill>
                <a:latin typeface="Georgia"/>
                <a:ea typeface="Georgia"/>
                <a:cs typeface="Georgia"/>
                <a:sym typeface="Georgia"/>
              </a:rPr>
              <a:t>Fibroblast -</a:t>
            </a:r>
            <a:r>
              <a:rPr lang="en" sz="1200">
                <a:solidFill>
                  <a:schemeClr val="dk1"/>
                </a:solidFill>
                <a:latin typeface="Georgia"/>
                <a:ea typeface="Georgia"/>
                <a:cs typeface="Georgia"/>
                <a:sym typeface="Georgia"/>
              </a:rPr>
              <a:t> T</a:t>
            </a:r>
            <a:r>
              <a:rPr lang="en" sz="1200">
                <a:latin typeface="Georgia"/>
                <a:ea typeface="Georgia"/>
                <a:cs typeface="Georgia"/>
                <a:sym typeface="Georgia"/>
              </a:rPr>
              <a:t>rigger fibroblasts to express pro-/anti-inflammatory cytokines (Zein-Hammoud et al. 2015). </a:t>
            </a:r>
          </a:p>
          <a:p>
            <a:pPr indent="-304800" lvl="0" marL="457200" rtl="0">
              <a:spcBef>
                <a:spcPts val="0"/>
              </a:spcBef>
              <a:buSzPct val="100000"/>
              <a:buFont typeface="Georgia"/>
              <a:buChar char="●"/>
            </a:pPr>
            <a:r>
              <a:rPr b="1" lang="en" sz="1200">
                <a:solidFill>
                  <a:schemeClr val="dk1"/>
                </a:solidFill>
                <a:latin typeface="Georgia"/>
                <a:ea typeface="Georgia"/>
                <a:cs typeface="Georgia"/>
                <a:sym typeface="Georgia"/>
              </a:rPr>
              <a:t>Macrophage -</a:t>
            </a:r>
            <a:r>
              <a:rPr lang="en" sz="1200">
                <a:solidFill>
                  <a:schemeClr val="dk1"/>
                </a:solidFill>
                <a:latin typeface="Georgia"/>
                <a:ea typeface="Georgia"/>
                <a:cs typeface="Georgia"/>
                <a:sym typeface="Georgia"/>
              </a:rPr>
              <a:t> </a:t>
            </a:r>
            <a:r>
              <a:rPr lang="en" sz="1200">
                <a:latin typeface="Georgia"/>
                <a:ea typeface="Georgia"/>
                <a:cs typeface="Georgia"/>
                <a:sym typeface="Georgia"/>
              </a:rPr>
              <a:t>Prompting the transition of M1 macrophages into the M2 macrophages which play a role in tissue remodeling, immune regulation and phagocytic activity. (Bove et al. 2017, Waters-Banker et al. 2014).</a:t>
            </a:r>
          </a:p>
          <a:p>
            <a:pPr indent="-304800" lvl="0" marL="457200" rtl="0">
              <a:spcBef>
                <a:spcPts val="0"/>
              </a:spcBef>
              <a:buSzPct val="100000"/>
              <a:buFont typeface="Georgia"/>
              <a:buChar char="●"/>
            </a:pPr>
            <a:r>
              <a:rPr b="1" lang="en" sz="1200">
                <a:latin typeface="Georgia"/>
                <a:ea typeface="Georgia"/>
                <a:cs typeface="Georgia"/>
                <a:sym typeface="Georgia"/>
              </a:rPr>
              <a:t>Inflammation -</a:t>
            </a:r>
            <a:r>
              <a:rPr lang="en" sz="1200">
                <a:latin typeface="Georgia"/>
                <a:ea typeface="Georgia"/>
                <a:cs typeface="Georgia"/>
                <a:sym typeface="Georgia"/>
              </a:rPr>
              <a:t> Effect on signaling pathways may influence pain and the sensation of soreness (Crane et al. 2012). </a:t>
            </a:r>
          </a:p>
        </p:txBody>
      </p:sp>
      <p:sp>
        <p:nvSpPr>
          <p:cNvPr id="314" name="Shape 314"/>
          <p:cNvSpPr txBox="1"/>
          <p:nvPr/>
        </p:nvSpPr>
        <p:spPr>
          <a:xfrm>
            <a:off x="298500" y="4845000"/>
            <a:ext cx="3318000" cy="242700"/>
          </a:xfrm>
          <a:prstGeom prst="rect">
            <a:avLst/>
          </a:prstGeom>
          <a:noFill/>
          <a:ln>
            <a:noFill/>
          </a:ln>
        </p:spPr>
        <p:txBody>
          <a:bodyPr anchorCtr="0" anchor="t" bIns="91425" lIns="91425" rIns="91425" tIns="91425">
            <a:noAutofit/>
          </a:bodyPr>
          <a:lstStyle/>
          <a:p>
            <a:pPr lvl="0" rtl="0">
              <a:spcBef>
                <a:spcPts val="0"/>
              </a:spcBef>
              <a:buClr>
                <a:schemeClr val="dk1"/>
              </a:buClr>
              <a:buSzPct val="91666"/>
              <a:buFont typeface="Arial"/>
              <a:buNone/>
            </a:pPr>
            <a:r>
              <a:rPr lang="en" sz="1200">
                <a:latin typeface="Georgia"/>
                <a:ea typeface="Georgia"/>
                <a:cs typeface="Georgia"/>
                <a:sym typeface="Georgia"/>
              </a:rPr>
              <a:t>Davies Law - Attribution - </a:t>
            </a:r>
            <a:r>
              <a:rPr lang="en" sz="1200">
                <a:latin typeface="Georgia"/>
                <a:ea typeface="Georgia"/>
                <a:cs typeface="Georgia"/>
                <a:sym typeface="Georgia"/>
                <a:hlinkClick r:id="rId5"/>
              </a:rPr>
              <a:t>www.fascialnet.com</a:t>
            </a:r>
          </a:p>
        </p:txBody>
      </p:sp>
      <p:sp>
        <p:nvSpPr>
          <p:cNvPr id="315" name="Shape 315"/>
          <p:cNvSpPr txBox="1"/>
          <p:nvPr/>
        </p:nvSpPr>
        <p:spPr>
          <a:xfrm>
            <a:off x="3938000" y="4609150"/>
            <a:ext cx="5143500" cy="482100"/>
          </a:xfrm>
          <a:prstGeom prst="rect">
            <a:avLst/>
          </a:prstGeom>
          <a:noFill/>
          <a:ln>
            <a:noFill/>
          </a:ln>
        </p:spPr>
        <p:txBody>
          <a:bodyPr anchorCtr="0" anchor="t" bIns="91425" lIns="91425" rIns="91425" tIns="91425">
            <a:noAutofit/>
          </a:bodyPr>
          <a:lstStyle/>
          <a:p>
            <a:pPr lvl="0">
              <a:spcBef>
                <a:spcPts val="0"/>
              </a:spcBef>
              <a:buNone/>
            </a:pPr>
            <a:r>
              <a:rPr lang="en" sz="1200">
                <a:latin typeface="Georgia"/>
                <a:ea typeface="Georgia"/>
                <a:cs typeface="Georgia"/>
                <a:sym typeface="Georgia"/>
              </a:rPr>
              <a:t>Best et al. (2013). </a:t>
            </a:r>
            <a:r>
              <a:rPr lang="en" sz="1200">
                <a:latin typeface="Georgia"/>
                <a:ea typeface="Georgia"/>
                <a:cs typeface="Georgia"/>
                <a:sym typeface="Georgia"/>
                <a:hlinkClick r:id="rId6"/>
              </a:rPr>
              <a:t>Stem cells, angiogenesis and muscle healing: A potential role in massage therapies?</a:t>
            </a:r>
            <a:r>
              <a:rPr lang="en" sz="1200">
                <a:latin typeface="Georgia"/>
                <a:ea typeface="Georgia"/>
                <a:cs typeface="Georgia"/>
                <a:sym typeface="Georgia"/>
              </a:rPr>
              <a:t> British Journal of Sports Medicine.</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idx="4294967295" type="body"/>
          </p:nvPr>
        </p:nvSpPr>
        <p:spPr>
          <a:xfrm>
            <a:off x="0" y="100"/>
            <a:ext cx="5835000" cy="5143500"/>
          </a:xfrm>
          <a:prstGeom prst="rect">
            <a:avLst/>
          </a:prstGeom>
        </p:spPr>
        <p:txBody>
          <a:bodyPr anchorCtr="0" anchor="t" bIns="91425" lIns="91425" rIns="91425" tIns="91425">
            <a:noAutofit/>
          </a:bodyPr>
          <a:lstStyle/>
          <a:p>
            <a:pPr lvl="0" marR="101600" rtl="0">
              <a:spcBef>
                <a:spcPts val="0"/>
              </a:spcBef>
              <a:buClr>
                <a:schemeClr val="dk1"/>
              </a:buClr>
              <a:buSzPct val="45833"/>
              <a:buFont typeface="Arial"/>
              <a:buNone/>
            </a:pPr>
            <a:r>
              <a:rPr b="1" lang="en" sz="2400"/>
              <a:t>Neuromodulation </a:t>
            </a:r>
            <a:r>
              <a:rPr b="1" lang="en" sz="1200"/>
              <a:t>- </a:t>
            </a:r>
            <a:r>
              <a:rPr lang="en" sz="1200"/>
              <a:t>Input from afferent sensory neurons can help ease aches and pain through a myriad of peripheral and central processes.  MT to areas rich in specialized sensory receptors: muscle spindles, golgi tendon organs, Paciniform and Ruffini’s receptors and free nerve endings.</a:t>
            </a:r>
          </a:p>
          <a:p>
            <a:pPr lvl="0" marR="101600" rtl="0">
              <a:spcBef>
                <a:spcPts val="0"/>
              </a:spcBef>
              <a:buClr>
                <a:schemeClr val="dk1"/>
              </a:buClr>
              <a:buSzPct val="91666"/>
              <a:buFont typeface="Arial"/>
              <a:buNone/>
            </a:pPr>
            <a:r>
              <a:t/>
            </a:r>
            <a:endParaRPr sz="1200"/>
          </a:p>
          <a:p>
            <a:pPr lvl="0" rtl="0">
              <a:spcBef>
                <a:spcPts val="0"/>
              </a:spcBef>
              <a:spcAft>
                <a:spcPts val="1100"/>
              </a:spcAft>
              <a:buNone/>
            </a:pPr>
            <a:r>
              <a:t/>
            </a:r>
            <a:endParaRPr sz="1200"/>
          </a:p>
        </p:txBody>
      </p:sp>
      <p:pic>
        <p:nvPicPr>
          <p:cNvPr descr="BMJ_-_2017-04-24_1722.png" id="321" name="Shape 321"/>
          <p:cNvPicPr preferRelativeResize="0"/>
          <p:nvPr/>
        </p:nvPicPr>
        <p:blipFill>
          <a:blip r:embed="rId3">
            <a:alphaModFix/>
          </a:blip>
          <a:stretch>
            <a:fillRect/>
          </a:stretch>
        </p:blipFill>
        <p:spPr>
          <a:xfrm>
            <a:off x="5834897" y="0"/>
            <a:ext cx="3309104" cy="5143499"/>
          </a:xfrm>
          <a:prstGeom prst="rect">
            <a:avLst/>
          </a:prstGeom>
          <a:noFill/>
          <a:ln>
            <a:noFill/>
          </a:ln>
        </p:spPr>
      </p:pic>
      <p:pic>
        <p:nvPicPr>
          <p:cNvPr descr="Sensory_Neurons.png" id="322" name="Shape 322"/>
          <p:cNvPicPr preferRelativeResize="0"/>
          <p:nvPr/>
        </p:nvPicPr>
        <p:blipFill rotWithShape="1">
          <a:blip r:embed="rId4">
            <a:alphaModFix/>
          </a:blip>
          <a:srcRect b="0" l="-1560" r="1559" t="0"/>
          <a:stretch/>
        </p:blipFill>
        <p:spPr>
          <a:xfrm>
            <a:off x="1020346" y="1068575"/>
            <a:ext cx="4886249" cy="3160525"/>
          </a:xfrm>
          <a:prstGeom prst="rect">
            <a:avLst/>
          </a:prstGeom>
          <a:noFill/>
          <a:ln>
            <a:noFill/>
          </a:ln>
        </p:spPr>
      </p:pic>
      <p:pic>
        <p:nvPicPr>
          <p:cNvPr descr="F1.large (1).jpg" id="323" name="Shape 323"/>
          <p:cNvPicPr preferRelativeResize="0"/>
          <p:nvPr/>
        </p:nvPicPr>
        <p:blipFill>
          <a:blip r:embed="rId5">
            <a:alphaModFix/>
          </a:blip>
          <a:stretch>
            <a:fillRect/>
          </a:stretch>
        </p:blipFill>
        <p:spPr>
          <a:xfrm>
            <a:off x="0" y="2321625"/>
            <a:ext cx="1650124" cy="1678976"/>
          </a:xfrm>
          <a:prstGeom prst="rect">
            <a:avLst/>
          </a:prstGeom>
          <a:noFill/>
          <a:ln>
            <a:noFill/>
          </a:ln>
        </p:spPr>
      </p:pic>
      <p:sp>
        <p:nvSpPr>
          <p:cNvPr id="324" name="Shape 324"/>
          <p:cNvSpPr txBox="1"/>
          <p:nvPr/>
        </p:nvSpPr>
        <p:spPr>
          <a:xfrm>
            <a:off x="0" y="4282425"/>
            <a:ext cx="5938200" cy="815400"/>
          </a:xfrm>
          <a:prstGeom prst="rect">
            <a:avLst/>
          </a:prstGeom>
          <a:noFill/>
          <a:ln>
            <a:noFill/>
          </a:ln>
        </p:spPr>
        <p:txBody>
          <a:bodyPr anchorCtr="0" anchor="t" bIns="91425" lIns="91425" rIns="91425" tIns="91425">
            <a:noAutofit/>
          </a:bodyPr>
          <a:lstStyle/>
          <a:p>
            <a:pPr lvl="0">
              <a:spcBef>
                <a:spcPts val="0"/>
              </a:spcBef>
              <a:buClr>
                <a:schemeClr val="dk1"/>
              </a:buClr>
              <a:buSzPct val="91666"/>
              <a:buFont typeface="Arial"/>
              <a:buNone/>
            </a:pPr>
            <a:r>
              <a:rPr lang="en" sz="1200">
                <a:solidFill>
                  <a:schemeClr val="dk1"/>
                </a:solidFill>
                <a:latin typeface="Georgia"/>
                <a:ea typeface="Georgia"/>
                <a:cs typeface="Georgia"/>
                <a:sym typeface="Georgia"/>
              </a:rPr>
              <a:t>Abraira et al. (2013). The Sensory Neurons of Touch. Neuron.</a:t>
            </a:r>
          </a:p>
          <a:p>
            <a:pPr lvl="0" marR="101600" rtl="0">
              <a:spcBef>
                <a:spcPts val="0"/>
              </a:spcBef>
              <a:buClr>
                <a:schemeClr val="dk1"/>
              </a:buClr>
              <a:buSzPct val="91666"/>
              <a:buFont typeface="Arial"/>
              <a:buNone/>
            </a:pPr>
            <a:r>
              <a:rPr lang="en" sz="1200">
                <a:solidFill>
                  <a:schemeClr val="dk1"/>
                </a:solidFill>
                <a:latin typeface="Georgia"/>
                <a:ea typeface="Georgia"/>
                <a:cs typeface="Georgia"/>
                <a:sym typeface="Georgia"/>
              </a:rPr>
              <a:t>Chen et al. (2017). Management of chronic pain using complementary and integrative medicine. BMJ.</a:t>
            </a:r>
          </a:p>
          <a:p>
            <a:pPr lvl="0" rtl="0">
              <a:spcBef>
                <a:spcPts val="0"/>
              </a:spcBef>
              <a:spcAft>
                <a:spcPts val="1100"/>
              </a:spcAft>
              <a:buClr>
                <a:schemeClr val="dk1"/>
              </a:buClr>
              <a:buSzPct val="91666"/>
              <a:buFont typeface="Arial"/>
              <a:buNone/>
            </a:pPr>
            <a:r>
              <a:rPr lang="en" sz="1200">
                <a:solidFill>
                  <a:schemeClr val="dk1"/>
                </a:solidFill>
                <a:latin typeface="Georgia"/>
                <a:ea typeface="Georgia"/>
                <a:cs typeface="Georgia"/>
                <a:sym typeface="Georgia"/>
              </a:rPr>
              <a:t>Ji et al. (2016). Pain regulation by non-neuronal cells and inflammation. Science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8" name="Shape 328"/>
        <p:cNvGrpSpPr/>
        <p:nvPr/>
      </p:nvGrpSpPr>
      <p:grpSpPr>
        <a:xfrm>
          <a:off x="0" y="0"/>
          <a:ext cx="0" cy="0"/>
          <a:chOff x="0" y="0"/>
          <a:chExt cx="0" cy="0"/>
        </a:xfrm>
      </p:grpSpPr>
      <p:sp>
        <p:nvSpPr>
          <p:cNvPr id="329" name="Shape 329"/>
          <p:cNvSpPr txBox="1"/>
          <p:nvPr/>
        </p:nvSpPr>
        <p:spPr>
          <a:xfrm>
            <a:off x="0" y="479325"/>
            <a:ext cx="5975100" cy="4664100"/>
          </a:xfrm>
          <a:prstGeom prst="rect">
            <a:avLst/>
          </a:prstGeom>
          <a:noFill/>
          <a:ln>
            <a:noFill/>
          </a:ln>
        </p:spPr>
        <p:txBody>
          <a:bodyPr anchorCtr="0" anchor="t" bIns="91425" lIns="91425" rIns="91425" tIns="91425">
            <a:noAutofit/>
          </a:bodyPr>
          <a:lstStyle/>
          <a:p>
            <a:pPr lvl="0" rtl="0">
              <a:spcBef>
                <a:spcPts val="0"/>
              </a:spcBef>
              <a:buNone/>
            </a:pPr>
            <a:r>
              <a:rPr b="1" lang="en">
                <a:solidFill>
                  <a:schemeClr val="dk1"/>
                </a:solidFill>
                <a:latin typeface="Georgia"/>
                <a:ea typeface="Georgia"/>
                <a:cs typeface="Georgia"/>
                <a:sym typeface="Georgia"/>
              </a:rPr>
              <a:t>The Placebo Response</a:t>
            </a:r>
          </a:p>
          <a:p>
            <a:pPr indent="-228600" lvl="0" marL="457200" rtl="0">
              <a:spcBef>
                <a:spcPts val="0"/>
              </a:spcBef>
              <a:buClr>
                <a:schemeClr val="dk1"/>
              </a:buClr>
              <a:buFont typeface="Georgia"/>
              <a:buChar char="●"/>
            </a:pPr>
            <a:r>
              <a:rPr b="1" lang="en">
                <a:solidFill>
                  <a:schemeClr val="dk1"/>
                </a:solidFill>
                <a:latin typeface="Georgia"/>
                <a:ea typeface="Georgia"/>
                <a:cs typeface="Georgia"/>
                <a:sym typeface="Georgia"/>
              </a:rPr>
              <a:t>Psychosocial factors influence patient reported outcomes</a:t>
            </a:r>
            <a:r>
              <a:rPr b="1" lang="en">
                <a:solidFill>
                  <a:schemeClr val="dk1"/>
                </a:solidFill>
                <a:latin typeface="Georgia"/>
                <a:ea typeface="Georgia"/>
                <a:cs typeface="Georgia"/>
                <a:sym typeface="Georgia"/>
              </a:rPr>
              <a:t> - </a:t>
            </a:r>
            <a:r>
              <a:rPr lang="en">
                <a:solidFill>
                  <a:schemeClr val="dk1"/>
                </a:solidFill>
                <a:latin typeface="Georgia"/>
                <a:ea typeface="Georgia"/>
                <a:cs typeface="Georgia"/>
                <a:sym typeface="Georgia"/>
              </a:rPr>
              <a:t>The reduction of anxiety/stress to “optimum” levels seems to cascade several secondary effects (Moyer 2004). </a:t>
            </a:r>
          </a:p>
          <a:p>
            <a:pPr lvl="0" rtl="0">
              <a:spcBef>
                <a:spcPts val="0"/>
              </a:spcBef>
              <a:buNone/>
            </a:pPr>
            <a:r>
              <a:t/>
            </a:r>
            <a:endParaRPr>
              <a:solidFill>
                <a:schemeClr val="dk1"/>
              </a:solidFill>
              <a:latin typeface="Georgia"/>
              <a:ea typeface="Georgia"/>
              <a:cs typeface="Georgia"/>
              <a:sym typeface="Georgia"/>
            </a:endParaRPr>
          </a:p>
          <a:p>
            <a:pPr lvl="0" rtl="0">
              <a:spcBef>
                <a:spcPts val="0"/>
              </a:spcBef>
              <a:buNone/>
            </a:pPr>
            <a:r>
              <a:rPr b="1" lang="en">
                <a:solidFill>
                  <a:schemeClr val="dk1"/>
                </a:solidFill>
                <a:latin typeface="Georgia"/>
                <a:ea typeface="Georgia"/>
                <a:cs typeface="Georgia"/>
                <a:sym typeface="Georgia"/>
              </a:rPr>
              <a:t>The Social Touch Hypothesis</a:t>
            </a:r>
          </a:p>
          <a:p>
            <a:pPr indent="-228600" lvl="0" marL="457200" marR="101600" rtl="0">
              <a:spcBef>
                <a:spcPts val="0"/>
              </a:spcBef>
              <a:buClr>
                <a:schemeClr val="dk1"/>
              </a:buClr>
              <a:buFont typeface="Georgia"/>
              <a:buChar char="●"/>
            </a:pPr>
            <a:r>
              <a:rPr b="1" lang="en">
                <a:solidFill>
                  <a:schemeClr val="dk1"/>
                </a:solidFill>
                <a:latin typeface="Georgia"/>
                <a:ea typeface="Georgia"/>
                <a:cs typeface="Georgia"/>
                <a:sym typeface="Georgia"/>
              </a:rPr>
              <a:t>C-tactile afferent stimulation may mediate oxytocin release -</a:t>
            </a:r>
            <a:r>
              <a:rPr lang="en">
                <a:solidFill>
                  <a:schemeClr val="dk1"/>
                </a:solidFill>
                <a:latin typeface="Georgia"/>
                <a:ea typeface="Georgia"/>
                <a:cs typeface="Georgia"/>
                <a:sym typeface="Georgia"/>
              </a:rPr>
              <a:t> non-noxious, stimulation of cutaneous somatosensory nerves has been shown to trigger oxytocin release and is associated with reduced physiological and behavioural reactivity to stressors (Walker et al. 2017)</a:t>
            </a:r>
          </a:p>
          <a:p>
            <a:pPr lvl="0" marR="101600" rtl="0">
              <a:spcBef>
                <a:spcPts val="0"/>
              </a:spcBef>
              <a:buNone/>
            </a:pPr>
            <a:r>
              <a:t/>
            </a:r>
            <a:endParaRPr>
              <a:solidFill>
                <a:schemeClr val="dk1"/>
              </a:solidFill>
              <a:latin typeface="Georgia"/>
              <a:ea typeface="Georgia"/>
              <a:cs typeface="Georgia"/>
              <a:sym typeface="Georgia"/>
            </a:endParaRPr>
          </a:p>
          <a:p>
            <a:pPr lvl="0" marR="101600" rtl="0">
              <a:spcBef>
                <a:spcPts val="0"/>
              </a:spcBef>
              <a:buNone/>
            </a:pPr>
            <a:r>
              <a:t/>
            </a:r>
            <a:endParaRPr>
              <a:solidFill>
                <a:schemeClr val="dk1"/>
              </a:solidFill>
              <a:latin typeface="Georgia"/>
              <a:ea typeface="Georgia"/>
              <a:cs typeface="Georgia"/>
              <a:sym typeface="Georgia"/>
            </a:endParaRPr>
          </a:p>
          <a:p>
            <a:pPr lvl="0" marR="101600" rtl="0">
              <a:spcBef>
                <a:spcPts val="0"/>
              </a:spcBef>
              <a:buNone/>
            </a:pPr>
            <a:r>
              <a:rPr lang="en">
                <a:solidFill>
                  <a:schemeClr val="dk1"/>
                </a:solidFill>
                <a:latin typeface="Georgia"/>
                <a:ea typeface="Georgia"/>
                <a:cs typeface="Georgia"/>
                <a:sym typeface="Georgia"/>
              </a:rPr>
              <a:t>Moyer et al. (2004). A meta-analysis of massage therapy research. Psychol Bull.</a:t>
            </a:r>
          </a:p>
          <a:p>
            <a:pPr lvl="0" marR="101600" rtl="0">
              <a:spcBef>
                <a:spcPts val="0"/>
              </a:spcBef>
              <a:buNone/>
            </a:pPr>
            <a:r>
              <a:t/>
            </a:r>
            <a:endParaRPr>
              <a:solidFill>
                <a:schemeClr val="dk1"/>
              </a:solidFill>
              <a:latin typeface="Georgia"/>
              <a:ea typeface="Georgia"/>
              <a:cs typeface="Georgia"/>
              <a:sym typeface="Georgia"/>
            </a:endParaRPr>
          </a:p>
          <a:p>
            <a:pPr lvl="0" marR="101600" rtl="0">
              <a:spcBef>
                <a:spcPts val="0"/>
              </a:spcBef>
              <a:buNone/>
            </a:pPr>
            <a:r>
              <a:rPr lang="en">
                <a:solidFill>
                  <a:schemeClr val="dk1"/>
                </a:solidFill>
                <a:latin typeface="Georgia"/>
                <a:ea typeface="Georgia"/>
                <a:cs typeface="Georgia"/>
                <a:sym typeface="Georgia"/>
              </a:rPr>
              <a:t>Timpka et al (2017). Preparticipation predictors for championship injury and illness. Br J Sports Med.</a:t>
            </a:r>
          </a:p>
          <a:p>
            <a:pPr lvl="0" marR="101600" rtl="0">
              <a:spcBef>
                <a:spcPts val="0"/>
              </a:spcBef>
              <a:buNone/>
            </a:pPr>
            <a:r>
              <a:t/>
            </a:r>
            <a:endParaRPr>
              <a:solidFill>
                <a:schemeClr val="dk1"/>
              </a:solidFill>
              <a:latin typeface="Georgia"/>
              <a:ea typeface="Georgia"/>
              <a:cs typeface="Georgia"/>
              <a:sym typeface="Georgia"/>
            </a:endParaRPr>
          </a:p>
          <a:p>
            <a:pPr lvl="0" marR="101600" rtl="0">
              <a:spcBef>
                <a:spcPts val="0"/>
              </a:spcBef>
              <a:buClr>
                <a:schemeClr val="dk1"/>
              </a:buClr>
              <a:buFont typeface="Arial"/>
              <a:buNone/>
            </a:pPr>
            <a:r>
              <a:rPr lang="en">
                <a:solidFill>
                  <a:schemeClr val="dk1"/>
                </a:solidFill>
                <a:latin typeface="Georgia"/>
                <a:ea typeface="Georgia"/>
                <a:cs typeface="Georgia"/>
                <a:sym typeface="Georgia"/>
              </a:rPr>
              <a:t>Walker et al. (2017). C-tactile afferents: Cutaneous mediators of oxytocin release during affiliative tactile interactions?  Neuropeptides. </a:t>
            </a:r>
          </a:p>
          <a:p>
            <a:pPr lvl="0" marR="101600" rtl="0">
              <a:spcBef>
                <a:spcPts val="0"/>
              </a:spcBef>
              <a:buNone/>
            </a:pPr>
            <a:r>
              <a:t/>
            </a:r>
            <a:endParaRPr sz="1200">
              <a:solidFill>
                <a:schemeClr val="dk1"/>
              </a:solidFill>
              <a:latin typeface="Georgia"/>
              <a:ea typeface="Georgia"/>
              <a:cs typeface="Georgia"/>
              <a:sym typeface="Georgia"/>
            </a:endParaRPr>
          </a:p>
        </p:txBody>
      </p:sp>
      <p:sp>
        <p:nvSpPr>
          <p:cNvPr id="330" name="Shape 330"/>
          <p:cNvSpPr txBox="1"/>
          <p:nvPr>
            <p:ph idx="4294967295" type="title"/>
          </p:nvPr>
        </p:nvSpPr>
        <p:spPr>
          <a:xfrm>
            <a:off x="0" y="0"/>
            <a:ext cx="7049400" cy="605400"/>
          </a:xfrm>
          <a:prstGeom prst="rect">
            <a:avLst/>
          </a:prstGeom>
        </p:spPr>
        <p:txBody>
          <a:bodyPr anchorCtr="0" anchor="ctr" bIns="91425" lIns="91425" rIns="91425" tIns="91425">
            <a:noAutofit/>
          </a:bodyPr>
          <a:lstStyle/>
          <a:p>
            <a:pPr lvl="0">
              <a:spcBef>
                <a:spcPts val="0"/>
              </a:spcBef>
              <a:buClr>
                <a:schemeClr val="dk1"/>
              </a:buClr>
              <a:buSzPct val="45833"/>
              <a:buFont typeface="Arial"/>
              <a:buNone/>
            </a:pPr>
            <a:r>
              <a:rPr b="1" lang="en" sz="2400">
                <a:solidFill>
                  <a:srgbClr val="000000"/>
                </a:solidFill>
              </a:rPr>
              <a:t>Contextually Aided Recovery</a:t>
            </a:r>
          </a:p>
        </p:txBody>
      </p:sp>
      <p:pic>
        <p:nvPicPr>
          <p:cNvPr descr="pmt-05-455-g1.jpg" id="331" name="Shape 331"/>
          <p:cNvPicPr preferRelativeResize="0"/>
          <p:nvPr/>
        </p:nvPicPr>
        <p:blipFill>
          <a:blip r:embed="rId3">
            <a:alphaModFix/>
          </a:blip>
          <a:stretch>
            <a:fillRect/>
          </a:stretch>
        </p:blipFill>
        <p:spPr>
          <a:xfrm>
            <a:off x="5975225" y="421125"/>
            <a:ext cx="3168774" cy="4136074"/>
          </a:xfrm>
          <a:prstGeom prst="rect">
            <a:avLst/>
          </a:prstGeom>
          <a:noFill/>
          <a:ln>
            <a:noFill/>
          </a:ln>
        </p:spPr>
      </p:pic>
      <p:sp>
        <p:nvSpPr>
          <p:cNvPr id="332" name="Shape 332"/>
          <p:cNvSpPr txBox="1"/>
          <p:nvPr/>
        </p:nvSpPr>
        <p:spPr>
          <a:xfrm>
            <a:off x="5975225" y="4661300"/>
            <a:ext cx="3014700" cy="367500"/>
          </a:xfrm>
          <a:prstGeom prst="rect">
            <a:avLst/>
          </a:prstGeom>
          <a:noFill/>
          <a:ln>
            <a:noFill/>
          </a:ln>
        </p:spPr>
        <p:txBody>
          <a:bodyPr anchorCtr="0" anchor="t" bIns="91425" lIns="91425" rIns="91425" tIns="91425">
            <a:noAutofit/>
          </a:bodyPr>
          <a:lstStyle/>
          <a:p>
            <a:pPr lvl="0">
              <a:spcBef>
                <a:spcPts val="0"/>
              </a:spcBef>
              <a:buNone/>
            </a:pPr>
            <a:r>
              <a:rPr lang="en" sz="1000">
                <a:latin typeface="Georgia"/>
                <a:ea typeface="Georgia"/>
                <a:cs typeface="Georgia"/>
                <a:sym typeface="Georgia"/>
              </a:rPr>
              <a:t>Bishop (2015). What effect can manual therapy have on a patients’s pain experience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pic>
        <p:nvPicPr>
          <p:cNvPr descr="k-tape achillies.jpg" id="337" name="Shape 337"/>
          <p:cNvPicPr preferRelativeResize="0"/>
          <p:nvPr/>
        </p:nvPicPr>
        <p:blipFill rotWithShape="1">
          <a:blip r:embed="rId3">
            <a:alphaModFix/>
          </a:blip>
          <a:srcRect b="0" l="504" r="514" t="0"/>
          <a:stretch/>
        </p:blipFill>
        <p:spPr>
          <a:xfrm>
            <a:off x="5244250" y="1386100"/>
            <a:ext cx="3232598" cy="2384201"/>
          </a:xfrm>
          <a:prstGeom prst="rect">
            <a:avLst/>
          </a:prstGeom>
          <a:noFill/>
          <a:ln cap="flat" cmpd="dbl" w="76200">
            <a:solidFill>
              <a:schemeClr val="lt1"/>
            </a:solidFill>
            <a:prstDash val="solid"/>
            <a:miter/>
            <a:headEnd len="med" w="med" type="none"/>
            <a:tailEnd len="med" w="med" type="none"/>
          </a:ln>
        </p:spPr>
      </p:pic>
      <p:sp>
        <p:nvSpPr>
          <p:cNvPr id="338" name="Shape 338"/>
          <p:cNvSpPr txBox="1"/>
          <p:nvPr>
            <p:ph type="title"/>
          </p:nvPr>
        </p:nvSpPr>
        <p:spPr>
          <a:xfrm>
            <a:off x="61100" y="0"/>
            <a:ext cx="3978000" cy="641100"/>
          </a:xfrm>
          <a:prstGeom prst="rect">
            <a:avLst/>
          </a:prstGeom>
        </p:spPr>
        <p:txBody>
          <a:bodyPr anchorCtr="0" anchor="b" bIns="91425" lIns="91425" rIns="91425" tIns="91425">
            <a:noAutofit/>
          </a:bodyPr>
          <a:lstStyle/>
          <a:p>
            <a:pPr lvl="0">
              <a:spcBef>
                <a:spcPts val="0"/>
              </a:spcBef>
              <a:buNone/>
            </a:pPr>
            <a:r>
              <a:rPr lang="en"/>
              <a:t>Kinesiotape</a:t>
            </a:r>
          </a:p>
        </p:txBody>
      </p:sp>
      <p:sp>
        <p:nvSpPr>
          <p:cNvPr id="339" name="Shape 339"/>
          <p:cNvSpPr txBox="1"/>
          <p:nvPr>
            <p:ph idx="1" type="body"/>
          </p:nvPr>
        </p:nvSpPr>
        <p:spPr>
          <a:xfrm>
            <a:off x="0" y="615350"/>
            <a:ext cx="4605000" cy="45282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1400">
                <a:solidFill>
                  <a:srgbClr val="000000"/>
                </a:solidFill>
              </a:rPr>
              <a:t>Evidence of efficacy is mostly anecdotal, but there are </a:t>
            </a:r>
            <a:r>
              <a:rPr lang="en" sz="1400">
                <a:solidFill>
                  <a:srgbClr val="000000"/>
                </a:solidFill>
              </a:rPr>
              <a:t>randomized controlled clinical trials showing improvements in pain and disability for: </a:t>
            </a:r>
          </a:p>
          <a:p>
            <a:pPr indent="-317500" lvl="0" marL="457200" rtl="0">
              <a:lnSpc>
                <a:spcPct val="100000"/>
              </a:lnSpc>
              <a:spcBef>
                <a:spcPts val="0"/>
              </a:spcBef>
              <a:spcAft>
                <a:spcPts val="0"/>
              </a:spcAft>
              <a:buSzPct val="100000"/>
            </a:pPr>
            <a:r>
              <a:rPr lang="en" sz="1400">
                <a:solidFill>
                  <a:srgbClr val="000000"/>
                </a:solidFill>
              </a:rPr>
              <a:t>Back pain </a:t>
            </a:r>
            <a:r>
              <a:rPr lang="en" sz="1400">
                <a:solidFill>
                  <a:srgbClr val="030303"/>
                </a:solidFill>
                <a:highlight>
                  <a:srgbClr val="FFFFFF"/>
                </a:highlight>
              </a:rPr>
              <a:t>(Al-Shareef et al. 2016, </a:t>
            </a:r>
            <a:r>
              <a:rPr lang="en" sz="1400">
                <a:solidFill>
                  <a:srgbClr val="030303"/>
                </a:solidFill>
              </a:rPr>
              <a:t>Kelle et al. 2016</a:t>
            </a:r>
            <a:r>
              <a:rPr lang="en" sz="1400">
                <a:solidFill>
                  <a:srgbClr val="030303"/>
                </a:solidFill>
                <a:highlight>
                  <a:srgbClr val="FFFFFF"/>
                </a:highlight>
              </a:rPr>
              <a:t>)</a:t>
            </a:r>
          </a:p>
          <a:p>
            <a:pPr indent="-317500" lvl="0" marL="457200" rtl="0">
              <a:lnSpc>
                <a:spcPct val="100000"/>
              </a:lnSpc>
              <a:spcBef>
                <a:spcPts val="0"/>
              </a:spcBef>
              <a:spcAft>
                <a:spcPts val="0"/>
              </a:spcAft>
              <a:buSzPct val="100000"/>
            </a:pPr>
            <a:r>
              <a:rPr lang="en" sz="1400">
                <a:solidFill>
                  <a:srgbClr val="000000"/>
                </a:solidFill>
              </a:rPr>
              <a:t>Patellofemoral pain </a:t>
            </a:r>
            <a:r>
              <a:rPr lang="en" sz="1400">
                <a:solidFill>
                  <a:schemeClr val="dk1"/>
                </a:solidFill>
              </a:rPr>
              <a:t>(Song et al. 2015 &amp; Song et al. 2017)</a:t>
            </a:r>
          </a:p>
          <a:p>
            <a:pPr indent="-317500" lvl="0" marL="457200">
              <a:lnSpc>
                <a:spcPct val="100000"/>
              </a:lnSpc>
              <a:spcBef>
                <a:spcPts val="0"/>
              </a:spcBef>
              <a:spcAft>
                <a:spcPts val="0"/>
              </a:spcAft>
              <a:buSzPct val="100000"/>
            </a:pPr>
            <a:r>
              <a:rPr lang="en" sz="1400">
                <a:solidFill>
                  <a:srgbClr val="000000"/>
                </a:solidFill>
              </a:rPr>
              <a:t>Postoperative knee pain (</a:t>
            </a:r>
            <a:r>
              <a:rPr lang="en" sz="1400">
                <a:solidFill>
                  <a:schemeClr val="dk1"/>
                </a:solidFill>
              </a:rPr>
              <a:t>Chan et al. 2017)</a:t>
            </a: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None/>
            </a:pPr>
            <a:r>
              <a:rPr b="1" lang="en" sz="1400">
                <a:solidFill>
                  <a:srgbClr val="000000"/>
                </a:solidFill>
              </a:rPr>
              <a:t>Proposed mechanism of action include:</a:t>
            </a:r>
          </a:p>
          <a:p>
            <a:pPr lvl="0">
              <a:lnSpc>
                <a:spcPct val="100000"/>
              </a:lnSpc>
              <a:spcBef>
                <a:spcPts val="0"/>
              </a:spcBef>
              <a:spcAft>
                <a:spcPts val="0"/>
              </a:spcAft>
              <a:buNone/>
            </a:pPr>
            <a:r>
              <a:t/>
            </a:r>
            <a:endParaRPr b="1" sz="1400">
              <a:solidFill>
                <a:srgbClr val="000000"/>
              </a:solidFill>
            </a:endParaRPr>
          </a:p>
          <a:p>
            <a:pPr indent="-317500" lvl="0" marL="457200" rtl="0">
              <a:lnSpc>
                <a:spcPct val="100000"/>
              </a:lnSpc>
              <a:spcBef>
                <a:spcPts val="0"/>
              </a:spcBef>
              <a:spcAft>
                <a:spcPts val="0"/>
              </a:spcAft>
              <a:buClr>
                <a:srgbClr val="000000"/>
              </a:buClr>
              <a:buSzPct val="100000"/>
              <a:buFont typeface="Georgia"/>
            </a:pPr>
            <a:r>
              <a:rPr b="1" lang="en" sz="1400">
                <a:solidFill>
                  <a:srgbClr val="000000"/>
                </a:solidFill>
              </a:rPr>
              <a:t>Improved Proprioception</a:t>
            </a:r>
          </a:p>
          <a:p>
            <a:pPr lvl="0" rtl="0">
              <a:lnSpc>
                <a:spcPct val="100000"/>
              </a:lnSpc>
              <a:spcBef>
                <a:spcPts val="0"/>
              </a:spcBef>
              <a:spcAft>
                <a:spcPts val="0"/>
              </a:spcAft>
              <a:buNone/>
            </a:pPr>
            <a:r>
              <a:t/>
            </a:r>
            <a:endParaRPr sz="1400">
              <a:solidFill>
                <a:srgbClr val="000000"/>
              </a:solidFill>
            </a:endParaRPr>
          </a:p>
          <a:p>
            <a:pPr indent="-317500" lvl="0" marL="457200" rtl="0">
              <a:lnSpc>
                <a:spcPct val="100000"/>
              </a:lnSpc>
              <a:spcBef>
                <a:spcPts val="0"/>
              </a:spcBef>
              <a:spcAft>
                <a:spcPts val="0"/>
              </a:spcAft>
              <a:buClr>
                <a:srgbClr val="000000"/>
              </a:buClr>
              <a:buSzPct val="100000"/>
              <a:buFont typeface="Georgia"/>
            </a:pPr>
            <a:r>
              <a:rPr b="1" lang="en" sz="1400">
                <a:solidFill>
                  <a:srgbClr val="000000"/>
                </a:solidFill>
              </a:rPr>
              <a:t>Gate Control -</a:t>
            </a:r>
            <a:r>
              <a:rPr lang="en" sz="1400">
                <a:solidFill>
                  <a:srgbClr val="000000"/>
                </a:solidFill>
              </a:rPr>
              <a:t> Sensory input to large diameter mechanosensitive nerve fibers helps alleviate pain by reducing nociceptive traffic into the CNS</a:t>
            </a:r>
          </a:p>
          <a:p>
            <a:pPr lvl="0" rtl="0">
              <a:lnSpc>
                <a:spcPct val="100000"/>
              </a:lnSpc>
              <a:spcBef>
                <a:spcPts val="0"/>
              </a:spcBef>
              <a:spcAft>
                <a:spcPts val="0"/>
              </a:spcAft>
              <a:buClr>
                <a:schemeClr val="dk1"/>
              </a:buClr>
              <a:buSzPct val="78571"/>
              <a:buFont typeface="Arial"/>
              <a:buNone/>
            </a:pPr>
            <a:r>
              <a:t/>
            </a:r>
            <a:endParaRPr sz="1400">
              <a:solidFill>
                <a:srgbClr val="000000"/>
              </a:solidFill>
            </a:endParaRPr>
          </a:p>
          <a:p>
            <a:pPr indent="-317500" lvl="0" marL="457200" marR="101600" rtl="0">
              <a:lnSpc>
                <a:spcPct val="100000"/>
              </a:lnSpc>
              <a:spcBef>
                <a:spcPts val="0"/>
              </a:spcBef>
              <a:spcAft>
                <a:spcPts val="0"/>
              </a:spcAft>
              <a:buClr>
                <a:srgbClr val="000000"/>
              </a:buClr>
              <a:buSzPct val="100000"/>
              <a:buFont typeface="Georgia"/>
            </a:pPr>
            <a:r>
              <a:rPr b="1" lang="en" sz="1400">
                <a:solidFill>
                  <a:schemeClr val="dk1"/>
                </a:solidFill>
              </a:rPr>
              <a:t>Sympathetic Vascular Reflex -</a:t>
            </a:r>
            <a:r>
              <a:rPr lang="en" sz="1400">
                <a:solidFill>
                  <a:schemeClr val="dk1"/>
                </a:solidFill>
              </a:rPr>
              <a:t> </a:t>
            </a:r>
            <a:r>
              <a:rPr lang="en" sz="1400">
                <a:solidFill>
                  <a:srgbClr val="000000"/>
                </a:solidFill>
              </a:rPr>
              <a:t>The application of tape facilitates tissue perfusion and lymphatic flow through a sympathetic vascular reflex</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ph type="title"/>
          </p:nvPr>
        </p:nvSpPr>
        <p:spPr>
          <a:xfrm>
            <a:off x="349300" y="450119"/>
            <a:ext cx="3898200" cy="4115400"/>
          </a:xfrm>
          <a:prstGeom prst="rect">
            <a:avLst/>
          </a:prstGeom>
        </p:spPr>
        <p:txBody>
          <a:bodyPr anchorCtr="0" anchor="t" bIns="91425" lIns="91425" rIns="91425" tIns="91425">
            <a:noAutofit/>
          </a:bodyPr>
          <a:lstStyle/>
          <a:p>
            <a:pPr lvl="0">
              <a:spcBef>
                <a:spcPts val="0"/>
              </a:spcBef>
              <a:buNone/>
            </a:pPr>
            <a:r>
              <a:rPr lang="en"/>
              <a:t>Cupping</a:t>
            </a:r>
          </a:p>
        </p:txBody>
      </p:sp>
      <p:sp>
        <p:nvSpPr>
          <p:cNvPr id="345" name="Shape 345"/>
          <p:cNvSpPr txBox="1"/>
          <p:nvPr>
            <p:ph idx="1" type="body"/>
          </p:nvPr>
        </p:nvSpPr>
        <p:spPr>
          <a:xfrm>
            <a:off x="2738800" y="0"/>
            <a:ext cx="6405300" cy="50862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55000"/>
              <a:buFont typeface="Arial"/>
              <a:buNone/>
            </a:pPr>
            <a:r>
              <a:rPr lang="en" sz="2000">
                <a:solidFill>
                  <a:schemeClr val="dk1"/>
                </a:solidFill>
              </a:rPr>
              <a:t>The use of cupping originated in a pre-scientific era (3000 B.C.E.) and much of the reasoning once used to explain the effects do not make sense in the light of what we know today. </a:t>
            </a:r>
          </a:p>
          <a:p>
            <a:pPr lvl="0" rtl="0">
              <a:lnSpc>
                <a:spcPct val="100000"/>
              </a:lnSpc>
              <a:spcBef>
                <a:spcPts val="0"/>
              </a:spcBef>
              <a:spcAft>
                <a:spcPts val="0"/>
              </a:spcAft>
              <a:buNone/>
            </a:pPr>
            <a:r>
              <a:t/>
            </a:r>
            <a:endParaRPr sz="2000">
              <a:solidFill>
                <a:schemeClr val="dk1"/>
              </a:solidFill>
            </a:endParaRPr>
          </a:p>
          <a:p>
            <a:pPr lvl="0" marR="101600" rtl="0">
              <a:lnSpc>
                <a:spcPct val="100000"/>
              </a:lnSpc>
              <a:spcBef>
                <a:spcPts val="0"/>
              </a:spcBef>
              <a:spcAft>
                <a:spcPts val="0"/>
              </a:spcAft>
              <a:buClr>
                <a:schemeClr val="dk1"/>
              </a:buClr>
              <a:buSzPct val="55000"/>
              <a:buFont typeface="Arial"/>
              <a:buNone/>
            </a:pPr>
            <a:r>
              <a:rPr b="1" lang="en" sz="2000">
                <a:solidFill>
                  <a:schemeClr val="dk1"/>
                </a:solidFill>
              </a:rPr>
              <a:t>Proposed Mechanisms of Action Include:</a:t>
            </a:r>
          </a:p>
          <a:p>
            <a:pPr lvl="0" marR="101600" rtl="0">
              <a:lnSpc>
                <a:spcPct val="100000"/>
              </a:lnSpc>
              <a:spcBef>
                <a:spcPts val="0"/>
              </a:spcBef>
              <a:spcAft>
                <a:spcPts val="0"/>
              </a:spcAft>
              <a:buClr>
                <a:schemeClr val="dk1"/>
              </a:buClr>
              <a:buSzPct val="55000"/>
              <a:buFont typeface="Arial"/>
              <a:buNone/>
            </a:pPr>
            <a:r>
              <a:t/>
            </a:r>
            <a:endParaRPr sz="2000">
              <a:solidFill>
                <a:schemeClr val="dk1"/>
              </a:solidFill>
            </a:endParaRPr>
          </a:p>
          <a:p>
            <a:pPr lvl="0" marR="101600" rtl="0">
              <a:lnSpc>
                <a:spcPct val="100000"/>
              </a:lnSpc>
              <a:spcBef>
                <a:spcPts val="0"/>
              </a:spcBef>
              <a:spcAft>
                <a:spcPts val="0"/>
              </a:spcAft>
              <a:buClr>
                <a:schemeClr val="dk1"/>
              </a:buClr>
              <a:buSzPct val="55000"/>
              <a:buFont typeface="Arial"/>
              <a:buNone/>
            </a:pPr>
            <a:r>
              <a:rPr lang="en" sz="2000">
                <a:solidFill>
                  <a:schemeClr val="dk1"/>
                </a:solidFill>
              </a:rPr>
              <a:t>•</a:t>
            </a:r>
            <a:r>
              <a:rPr b="1" lang="en" sz="2000">
                <a:solidFill>
                  <a:schemeClr val="dk1"/>
                </a:solidFill>
              </a:rPr>
              <a:t>Contextually Aided Recovery -</a:t>
            </a:r>
            <a:r>
              <a:rPr lang="en" sz="2000">
                <a:solidFill>
                  <a:schemeClr val="dk1"/>
                </a:solidFill>
              </a:rPr>
              <a:t> Cupping serves as a comforting social interaction</a:t>
            </a:r>
          </a:p>
          <a:p>
            <a:pPr lvl="0" marR="101600" rtl="0">
              <a:lnSpc>
                <a:spcPct val="100000"/>
              </a:lnSpc>
              <a:spcBef>
                <a:spcPts val="0"/>
              </a:spcBef>
              <a:spcAft>
                <a:spcPts val="0"/>
              </a:spcAft>
              <a:buClr>
                <a:schemeClr val="dk1"/>
              </a:buClr>
              <a:buSzPct val="55000"/>
              <a:buFont typeface="Arial"/>
              <a:buNone/>
            </a:pPr>
            <a:r>
              <a:t/>
            </a:r>
            <a:endParaRPr sz="2000">
              <a:solidFill>
                <a:schemeClr val="dk1"/>
              </a:solidFill>
            </a:endParaRPr>
          </a:p>
          <a:p>
            <a:pPr lvl="0" marR="101600" rtl="0">
              <a:lnSpc>
                <a:spcPct val="100000"/>
              </a:lnSpc>
              <a:spcBef>
                <a:spcPts val="0"/>
              </a:spcBef>
              <a:spcAft>
                <a:spcPts val="0"/>
              </a:spcAft>
              <a:buClr>
                <a:schemeClr val="dk1"/>
              </a:buClr>
              <a:buSzPct val="55000"/>
              <a:buFont typeface="Arial"/>
              <a:buNone/>
            </a:pPr>
            <a:r>
              <a:rPr lang="en" sz="2000">
                <a:solidFill>
                  <a:schemeClr val="dk1"/>
                </a:solidFill>
              </a:rPr>
              <a:t>•</a:t>
            </a:r>
            <a:r>
              <a:rPr b="1" lang="en" sz="2000">
                <a:solidFill>
                  <a:schemeClr val="dk1"/>
                </a:solidFill>
              </a:rPr>
              <a:t>Neuromodulation -</a:t>
            </a:r>
            <a:r>
              <a:rPr lang="en" sz="2000">
                <a:solidFill>
                  <a:schemeClr val="dk1"/>
                </a:solidFill>
              </a:rPr>
              <a:t> Cupping stimulates mechanosensitive nerve fibers (Aβ, Aδ and C)</a:t>
            </a:r>
          </a:p>
          <a:p>
            <a:pPr lvl="0" marR="101600" rtl="0">
              <a:lnSpc>
                <a:spcPct val="100000"/>
              </a:lnSpc>
              <a:spcBef>
                <a:spcPts val="0"/>
              </a:spcBef>
              <a:spcAft>
                <a:spcPts val="0"/>
              </a:spcAft>
              <a:buClr>
                <a:schemeClr val="dk1"/>
              </a:buClr>
              <a:buSzPct val="55000"/>
              <a:buFont typeface="Arial"/>
              <a:buNone/>
            </a:pPr>
            <a:r>
              <a:t/>
            </a:r>
            <a:endParaRPr sz="2000">
              <a:solidFill>
                <a:schemeClr val="dk1"/>
              </a:solidFill>
            </a:endParaRPr>
          </a:p>
          <a:p>
            <a:pPr lvl="0" marR="101600" rtl="0">
              <a:lnSpc>
                <a:spcPct val="100000"/>
              </a:lnSpc>
              <a:spcBef>
                <a:spcPts val="0"/>
              </a:spcBef>
              <a:spcAft>
                <a:spcPts val="0"/>
              </a:spcAft>
              <a:buClr>
                <a:schemeClr val="dk1"/>
              </a:buClr>
              <a:buSzPct val="55000"/>
              <a:buFont typeface="Arial"/>
              <a:buNone/>
            </a:pPr>
            <a:r>
              <a:rPr lang="en" sz="2000">
                <a:solidFill>
                  <a:schemeClr val="dk1"/>
                </a:solidFill>
              </a:rPr>
              <a:t>•</a:t>
            </a:r>
            <a:r>
              <a:rPr b="1" lang="en" sz="2000">
                <a:solidFill>
                  <a:schemeClr val="dk1"/>
                </a:solidFill>
              </a:rPr>
              <a:t>Mechanotherapy - </a:t>
            </a:r>
            <a:r>
              <a:rPr lang="en" sz="2000">
                <a:solidFill>
                  <a:schemeClr val="dk1"/>
                </a:solidFill>
              </a:rPr>
              <a:t>Cupping mechanically stretches the skin and underlying soft tissue</a:t>
            </a:r>
          </a:p>
        </p:txBody>
      </p:sp>
      <p:pic>
        <p:nvPicPr>
          <p:cNvPr descr="F._Dekkers,_Exercitationes_practicae,_Wellcome_L0002320.jpg" id="346" name="Shape 346"/>
          <p:cNvPicPr preferRelativeResize="0"/>
          <p:nvPr/>
        </p:nvPicPr>
        <p:blipFill>
          <a:blip r:embed="rId3">
            <a:alphaModFix/>
          </a:blip>
          <a:stretch>
            <a:fillRect/>
          </a:stretch>
        </p:blipFill>
        <p:spPr>
          <a:xfrm>
            <a:off x="125474" y="1222874"/>
            <a:ext cx="2613326" cy="3463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x="0" y="0"/>
          <a:ext cx="0" cy="0"/>
          <a:chOff x="0" y="0"/>
          <a:chExt cx="0" cy="0"/>
        </a:xfrm>
      </p:grpSpPr>
      <p:sp>
        <p:nvSpPr>
          <p:cNvPr id="351" name="Shape 351"/>
          <p:cNvSpPr txBox="1"/>
          <p:nvPr>
            <p:ph type="title"/>
          </p:nvPr>
        </p:nvSpPr>
        <p:spPr>
          <a:xfrm>
            <a:off x="474475" y="450125"/>
            <a:ext cx="3163200" cy="744000"/>
          </a:xfrm>
          <a:prstGeom prst="rect">
            <a:avLst/>
          </a:prstGeom>
        </p:spPr>
        <p:txBody>
          <a:bodyPr anchorCtr="0" anchor="t" bIns="91425" lIns="91425" rIns="91425" tIns="91425">
            <a:noAutofit/>
          </a:bodyPr>
          <a:lstStyle/>
          <a:p>
            <a:pPr lvl="0">
              <a:spcBef>
                <a:spcPts val="0"/>
              </a:spcBef>
              <a:buNone/>
            </a:pPr>
            <a:r>
              <a:rPr lang="en" sz="1800"/>
              <a:t>Instrument Assisted Soft Tissue Massage</a:t>
            </a:r>
          </a:p>
        </p:txBody>
      </p:sp>
      <p:sp>
        <p:nvSpPr>
          <p:cNvPr id="352" name="Shape 352"/>
          <p:cNvSpPr txBox="1"/>
          <p:nvPr>
            <p:ph idx="1" type="body"/>
          </p:nvPr>
        </p:nvSpPr>
        <p:spPr>
          <a:xfrm>
            <a:off x="3637675" y="367400"/>
            <a:ext cx="5506200" cy="4730400"/>
          </a:xfrm>
          <a:prstGeom prst="rect">
            <a:avLst/>
          </a:prstGeom>
        </p:spPr>
        <p:txBody>
          <a:bodyPr anchorCtr="0" anchor="t" bIns="91425" lIns="91425" rIns="91425" tIns="91425">
            <a:noAutofit/>
          </a:bodyPr>
          <a:lstStyle/>
          <a:p>
            <a:pPr indent="-330200" lvl="0" marL="457200" rtl="0">
              <a:spcBef>
                <a:spcPts val="0"/>
              </a:spcBef>
              <a:buClr>
                <a:srgbClr val="000000"/>
              </a:buClr>
              <a:buSzPct val="100000"/>
            </a:pPr>
            <a:r>
              <a:rPr lang="en" sz="1600">
                <a:solidFill>
                  <a:srgbClr val="000000"/>
                </a:solidFill>
              </a:rPr>
              <a:t>Instrument Assisted Soft Tissue Mobilization (IASTM) is a technique that uses hand held tools t</a:t>
            </a:r>
            <a:r>
              <a:rPr lang="en" sz="1600">
                <a:solidFill>
                  <a:srgbClr val="000000"/>
                </a:solidFill>
              </a:rPr>
              <a:t>o stimulate mechanoreceptors and impart a mechanical stimulus to the tissues. </a:t>
            </a:r>
          </a:p>
          <a:p>
            <a:pPr lvl="0">
              <a:spcBef>
                <a:spcPts val="0"/>
              </a:spcBef>
              <a:buNone/>
            </a:pPr>
            <a:r>
              <a:t/>
            </a:r>
            <a:endParaRPr sz="1600">
              <a:solidFill>
                <a:srgbClr val="000000"/>
              </a:solidFill>
            </a:endParaRPr>
          </a:p>
          <a:p>
            <a:pPr indent="-330200" lvl="0" marL="457200" rtl="0">
              <a:spcBef>
                <a:spcPts val="0"/>
              </a:spcBef>
              <a:buClr>
                <a:srgbClr val="000000"/>
              </a:buClr>
              <a:buSzPct val="100000"/>
            </a:pPr>
            <a:r>
              <a:rPr lang="en" sz="1600">
                <a:solidFill>
                  <a:srgbClr val="000000"/>
                </a:solidFill>
              </a:rPr>
              <a:t>The rationale for using IASTM and how it’s implemented depends on the underlying pathology.</a:t>
            </a:r>
          </a:p>
          <a:p>
            <a:pPr lvl="0" rtl="0">
              <a:spcBef>
                <a:spcPts val="0"/>
              </a:spcBef>
              <a:buNone/>
            </a:pPr>
            <a:r>
              <a:t/>
            </a:r>
            <a:endParaRPr sz="1600">
              <a:solidFill>
                <a:srgbClr val="000000"/>
              </a:solidFill>
            </a:endParaRPr>
          </a:p>
          <a:p>
            <a:pPr indent="-330200" lvl="0" marL="457200" marR="101600" rtl="0">
              <a:lnSpc>
                <a:spcPct val="100000"/>
              </a:lnSpc>
              <a:spcBef>
                <a:spcPts val="0"/>
              </a:spcBef>
              <a:spcAft>
                <a:spcPts val="0"/>
              </a:spcAft>
              <a:buClr>
                <a:srgbClr val="000000"/>
              </a:buClr>
              <a:buSzPct val="100000"/>
            </a:pPr>
            <a:r>
              <a:rPr lang="en" sz="1600">
                <a:solidFill>
                  <a:srgbClr val="000000"/>
                </a:solidFill>
              </a:rPr>
              <a:t>IASTM devices may be made from different materials (wood, stone, jade, steel, ceramic, resin) </a:t>
            </a:r>
          </a:p>
          <a:p>
            <a:pPr lvl="0" marR="101600" rtl="0">
              <a:lnSpc>
                <a:spcPct val="100000"/>
              </a:lnSpc>
              <a:spcBef>
                <a:spcPts val="0"/>
              </a:spcBef>
              <a:spcAft>
                <a:spcPts val="0"/>
              </a:spcAft>
              <a:buNone/>
            </a:pPr>
            <a:r>
              <a:t/>
            </a:r>
            <a:endParaRPr sz="1600">
              <a:solidFill>
                <a:srgbClr val="000000"/>
              </a:solidFill>
            </a:endParaRPr>
          </a:p>
          <a:p>
            <a:pPr lvl="0" marR="101600" rtl="0">
              <a:lnSpc>
                <a:spcPct val="100000"/>
              </a:lnSpc>
              <a:spcBef>
                <a:spcPts val="0"/>
              </a:spcBef>
              <a:spcAft>
                <a:spcPts val="0"/>
              </a:spcAft>
              <a:buNone/>
            </a:pPr>
            <a:r>
              <a:t/>
            </a:r>
            <a:endParaRPr sz="1600">
              <a:solidFill>
                <a:srgbClr val="000000"/>
              </a:solidFill>
            </a:endParaRPr>
          </a:p>
        </p:txBody>
      </p:sp>
      <p:pic>
        <p:nvPicPr>
          <p:cNvPr descr="GrastonTechnique_shoulder-treat.jpg" id="353" name="Shape 353"/>
          <p:cNvPicPr preferRelativeResize="0"/>
          <p:nvPr/>
        </p:nvPicPr>
        <p:blipFill>
          <a:blip r:embed="rId3">
            <a:alphaModFix/>
          </a:blip>
          <a:stretch>
            <a:fillRect/>
          </a:stretch>
        </p:blipFill>
        <p:spPr>
          <a:xfrm>
            <a:off x="0" y="1118369"/>
            <a:ext cx="3637675" cy="3028330"/>
          </a:xfrm>
          <a:prstGeom prst="rect">
            <a:avLst/>
          </a:prstGeom>
          <a:noFill/>
          <a:ln>
            <a:noFill/>
          </a:ln>
        </p:spPr>
      </p:pic>
      <p:sp>
        <p:nvSpPr>
          <p:cNvPr id="354" name="Shape 354"/>
          <p:cNvSpPr txBox="1"/>
          <p:nvPr/>
        </p:nvSpPr>
        <p:spPr>
          <a:xfrm>
            <a:off x="0" y="4144650"/>
            <a:ext cx="3637800" cy="953100"/>
          </a:xfrm>
          <a:prstGeom prst="rect">
            <a:avLst/>
          </a:prstGeom>
          <a:noFill/>
          <a:ln>
            <a:noFill/>
          </a:ln>
        </p:spPr>
        <p:txBody>
          <a:bodyPr anchorCtr="0" anchor="t" bIns="91425" lIns="91425" rIns="91425" tIns="91425">
            <a:noAutofit/>
          </a:bodyPr>
          <a:lstStyle/>
          <a:p>
            <a:pPr lvl="0" marR="101600" rtl="0">
              <a:spcBef>
                <a:spcPts val="0"/>
              </a:spcBef>
              <a:buClr>
                <a:schemeClr val="dk1"/>
              </a:buClr>
              <a:buFont typeface="Arial"/>
              <a:buNone/>
            </a:pPr>
            <a:r>
              <a:rPr lang="en">
                <a:solidFill>
                  <a:schemeClr val="dk1"/>
                </a:solidFill>
                <a:latin typeface="Georgia"/>
                <a:ea typeface="Georgia"/>
                <a:cs typeface="Georgia"/>
                <a:sym typeface="Georgia"/>
              </a:rPr>
              <a:t>Cheatham et al. (2016). The efficacy of instrument assisted soft tissue mobilization: a systematic review. J Can Chiropr Assoc.</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txBox="1"/>
          <p:nvPr>
            <p:ph idx="4294967295" type="title"/>
          </p:nvPr>
        </p:nvSpPr>
        <p:spPr>
          <a:xfrm>
            <a:off x="0" y="0"/>
            <a:ext cx="3938100" cy="597000"/>
          </a:xfrm>
          <a:prstGeom prst="rect">
            <a:avLst/>
          </a:prstGeom>
        </p:spPr>
        <p:txBody>
          <a:bodyPr anchorCtr="0" anchor="ctr" bIns="91425" lIns="91425" rIns="91425" tIns="91425">
            <a:noAutofit/>
          </a:bodyPr>
          <a:lstStyle/>
          <a:p>
            <a:pPr lvl="0">
              <a:spcBef>
                <a:spcPts val="0"/>
              </a:spcBef>
              <a:buNone/>
            </a:pPr>
            <a:r>
              <a:rPr lang="en">
                <a:solidFill>
                  <a:srgbClr val="000000"/>
                </a:solidFill>
              </a:rPr>
              <a:t>Acupuncture</a:t>
            </a:r>
          </a:p>
        </p:txBody>
      </p:sp>
      <p:sp>
        <p:nvSpPr>
          <p:cNvPr id="360" name="Shape 360"/>
          <p:cNvSpPr txBox="1"/>
          <p:nvPr/>
        </p:nvSpPr>
        <p:spPr>
          <a:xfrm>
            <a:off x="0" y="597000"/>
            <a:ext cx="6182100" cy="4546500"/>
          </a:xfrm>
          <a:prstGeom prst="rect">
            <a:avLst/>
          </a:prstGeom>
          <a:noFill/>
          <a:ln>
            <a:noFill/>
          </a:ln>
        </p:spPr>
        <p:txBody>
          <a:bodyPr anchorCtr="0" anchor="t" bIns="91425" lIns="91425" rIns="91425" tIns="91425">
            <a:noAutofit/>
          </a:bodyPr>
          <a:lstStyle/>
          <a:p>
            <a:pPr indent="-311150" lvl="0" marL="457200" rtl="0">
              <a:lnSpc>
                <a:spcPct val="100000"/>
              </a:lnSpc>
              <a:spcBef>
                <a:spcPts val="0"/>
              </a:spcBef>
              <a:spcAft>
                <a:spcPts val="0"/>
              </a:spcAft>
              <a:buSzPct val="100000"/>
              <a:buFont typeface="Georgia"/>
              <a:buChar char="●"/>
            </a:pPr>
            <a:r>
              <a:rPr lang="en" sz="1300">
                <a:latin typeface="Georgia"/>
                <a:ea typeface="Georgia"/>
                <a:cs typeface="Georgia"/>
                <a:sym typeface="Georgia"/>
              </a:rPr>
              <a:t>“Acupuncture is a translation of 针刺术 (zhen ci shu in Chinese pin yin) or in short 针 (zhen), and is literally equivalent to the term ‘needling’ or ‘needling technique’. “Based on the traditional and official definition, the term acupuncture refers to the actual insertion of a needle (usually a solid needle) into the body.” (Fan et al. 2016. Dry needling is acupuncture. Acupunct Med.)</a:t>
            </a:r>
          </a:p>
          <a:p>
            <a:pPr lvl="0" rtl="0">
              <a:lnSpc>
                <a:spcPct val="100000"/>
              </a:lnSpc>
              <a:spcBef>
                <a:spcPts val="0"/>
              </a:spcBef>
              <a:spcAft>
                <a:spcPts val="0"/>
              </a:spcAft>
              <a:buNone/>
            </a:pPr>
            <a:r>
              <a:t/>
            </a:r>
            <a:endParaRPr sz="1300">
              <a:latin typeface="Georgia"/>
              <a:ea typeface="Georgia"/>
              <a:cs typeface="Georgia"/>
              <a:sym typeface="Georgia"/>
            </a:endParaRPr>
          </a:p>
          <a:p>
            <a:pPr indent="-311150" lvl="0" marL="457200" rtl="0">
              <a:lnSpc>
                <a:spcPct val="100000"/>
              </a:lnSpc>
              <a:spcBef>
                <a:spcPts val="0"/>
              </a:spcBef>
              <a:spcAft>
                <a:spcPts val="0"/>
              </a:spcAft>
              <a:buSzPct val="100000"/>
              <a:buFont typeface="Georgia"/>
              <a:buChar char="●"/>
            </a:pPr>
            <a:r>
              <a:rPr b="1" lang="en" sz="1300">
                <a:solidFill>
                  <a:schemeClr val="dk1"/>
                </a:solidFill>
                <a:latin typeface="Georgia"/>
                <a:ea typeface="Georgia"/>
                <a:cs typeface="Georgia"/>
                <a:sym typeface="Georgia"/>
              </a:rPr>
              <a:t>In medical acupuncture needle insertion is based on an understanding of anatomy and neurophysiology. </a:t>
            </a:r>
            <a:r>
              <a:rPr lang="en" sz="1300">
                <a:latin typeface="Georgia"/>
                <a:ea typeface="Georgia"/>
                <a:cs typeface="Georgia"/>
                <a:sym typeface="Georgia"/>
              </a:rPr>
              <a:t>Preferential sites are associated with areas rich in specialized sensory receptors. </a:t>
            </a:r>
          </a:p>
          <a:p>
            <a:pPr lvl="0" marR="101600" rtl="0">
              <a:lnSpc>
                <a:spcPct val="100000"/>
              </a:lnSpc>
              <a:spcBef>
                <a:spcPts val="0"/>
              </a:spcBef>
              <a:spcAft>
                <a:spcPts val="0"/>
              </a:spcAft>
              <a:buNone/>
            </a:pPr>
            <a:r>
              <a:t/>
            </a:r>
            <a:endParaRPr sz="1300">
              <a:latin typeface="Georgia"/>
              <a:ea typeface="Georgia"/>
              <a:cs typeface="Georgia"/>
              <a:sym typeface="Georgia"/>
            </a:endParaRPr>
          </a:p>
          <a:p>
            <a:pPr indent="-311150" lvl="0" marL="457200" marR="101600" rtl="0">
              <a:lnSpc>
                <a:spcPct val="100000"/>
              </a:lnSpc>
              <a:spcBef>
                <a:spcPts val="0"/>
              </a:spcBef>
              <a:spcAft>
                <a:spcPts val="0"/>
              </a:spcAft>
              <a:buSzPct val="100000"/>
              <a:buFont typeface="Georgia"/>
              <a:buChar char="●"/>
            </a:pPr>
            <a:r>
              <a:rPr b="1" lang="en" sz="1300">
                <a:latin typeface="Georgia"/>
                <a:ea typeface="Georgia"/>
                <a:cs typeface="Georgia"/>
                <a:sym typeface="Georgia"/>
              </a:rPr>
              <a:t>Potentia</a:t>
            </a:r>
            <a:r>
              <a:rPr b="1" lang="en" sz="1300">
                <a:solidFill>
                  <a:schemeClr val="dk1"/>
                </a:solidFill>
                <a:latin typeface="Georgia"/>
                <a:ea typeface="Georgia"/>
                <a:cs typeface="Georgia"/>
                <a:sym typeface="Georgia"/>
              </a:rPr>
              <a:t>l biological pathways by which needling might modulate the experience of pain:</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Endogenous Opioids (Chen et al. 2017)</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The Meaning Response (</a:t>
            </a:r>
            <a:r>
              <a:rPr lang="en" sz="1300">
                <a:solidFill>
                  <a:schemeClr val="dk1"/>
                </a:solidFill>
                <a:latin typeface="Georgia"/>
                <a:ea typeface="Georgia"/>
                <a:cs typeface="Georgia"/>
                <a:sym typeface="Georgia"/>
                <a:hlinkClick r:id="rId3"/>
              </a:rPr>
              <a:t>Moerman et al. 2002</a:t>
            </a:r>
            <a:r>
              <a:rPr lang="en" sz="1300">
                <a:solidFill>
                  <a:schemeClr val="dk1"/>
                </a:solidFill>
                <a:latin typeface="Georgia"/>
                <a:ea typeface="Georgia"/>
                <a:cs typeface="Georgia"/>
                <a:sym typeface="Georgia"/>
              </a:rPr>
              <a:t>)</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Purinergic Signaling (Tang et al. 2016, Sawynok et al. 2016)</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Neuroplasticity (Maeda et al. 2017)</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C tactile Afferents (Chae et al. 2017)</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Mesenchymal Stem Cells (Salazar et al. 2017)</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The Gate Control Theory of Pain (Melzack and Wall 1984)</a:t>
            </a:r>
          </a:p>
          <a:p>
            <a:pPr indent="-311150" lvl="1" marL="914400" rtl="0">
              <a:lnSpc>
                <a:spcPct val="100000"/>
              </a:lnSpc>
              <a:spcBef>
                <a:spcPts val="0"/>
              </a:spcBef>
              <a:spcAft>
                <a:spcPts val="0"/>
              </a:spcAft>
              <a:buClr>
                <a:schemeClr val="dk1"/>
              </a:buClr>
              <a:buSzPct val="100000"/>
              <a:buFont typeface="Georgia"/>
              <a:buChar char="○"/>
            </a:pPr>
            <a:r>
              <a:rPr lang="en" sz="1300">
                <a:solidFill>
                  <a:schemeClr val="dk1"/>
                </a:solidFill>
                <a:latin typeface="Georgia"/>
                <a:ea typeface="Georgia"/>
                <a:cs typeface="Georgia"/>
                <a:sym typeface="Georgia"/>
              </a:rPr>
              <a:t>Local Changes in Microcirculation (</a:t>
            </a:r>
            <a:r>
              <a:rPr lang="en" sz="1300">
                <a:solidFill>
                  <a:schemeClr val="dk1"/>
                </a:solidFill>
                <a:latin typeface="Georgia"/>
                <a:ea typeface="Georgia"/>
                <a:cs typeface="Georgia"/>
                <a:sym typeface="Georgia"/>
                <a:hlinkClick r:id="rId4"/>
              </a:rPr>
              <a:t>Kaneko et al. 2016</a:t>
            </a:r>
            <a:r>
              <a:rPr lang="en" sz="1300">
                <a:solidFill>
                  <a:schemeClr val="dk1"/>
                </a:solidFill>
                <a:latin typeface="Georgia"/>
                <a:ea typeface="Georgia"/>
                <a:cs typeface="Georgia"/>
                <a:sym typeface="Georgia"/>
              </a:rPr>
              <a:t>)</a:t>
            </a:r>
          </a:p>
          <a:p>
            <a:pPr lvl="0" rtl="0">
              <a:lnSpc>
                <a:spcPct val="100000"/>
              </a:lnSpc>
              <a:spcBef>
                <a:spcPts val="0"/>
              </a:spcBef>
              <a:spcAft>
                <a:spcPts val="0"/>
              </a:spcAft>
              <a:buNone/>
            </a:pPr>
            <a:r>
              <a:t/>
            </a:r>
            <a:endParaRPr>
              <a:solidFill>
                <a:schemeClr val="dk1"/>
              </a:solidFill>
              <a:latin typeface="Georgia"/>
              <a:ea typeface="Georgia"/>
              <a:cs typeface="Georgia"/>
              <a:sym typeface="Georgia"/>
            </a:endParaRPr>
          </a:p>
        </p:txBody>
      </p:sp>
      <p:pic>
        <p:nvPicPr>
          <p:cNvPr descr="Tang et al 2016.gif" id="361" name="Shape 361"/>
          <p:cNvPicPr preferRelativeResize="0"/>
          <p:nvPr/>
        </p:nvPicPr>
        <p:blipFill>
          <a:blip r:embed="rId5">
            <a:alphaModFix/>
          </a:blip>
          <a:stretch>
            <a:fillRect/>
          </a:stretch>
        </p:blipFill>
        <p:spPr>
          <a:xfrm>
            <a:off x="6105875" y="56300"/>
            <a:ext cx="3019425" cy="4762500"/>
          </a:xfrm>
          <a:prstGeom prst="rect">
            <a:avLst/>
          </a:prstGeom>
          <a:noFill/>
          <a:ln>
            <a:noFill/>
          </a:ln>
        </p:spPr>
      </p:pic>
      <p:sp>
        <p:nvSpPr>
          <p:cNvPr id="362" name="Shape 362"/>
          <p:cNvSpPr txBox="1"/>
          <p:nvPr/>
        </p:nvSpPr>
        <p:spPr>
          <a:xfrm>
            <a:off x="6349100" y="4741675"/>
            <a:ext cx="2776200" cy="275700"/>
          </a:xfrm>
          <a:prstGeom prst="rect">
            <a:avLst/>
          </a:prstGeom>
          <a:noFill/>
          <a:ln>
            <a:noFill/>
          </a:ln>
        </p:spPr>
        <p:txBody>
          <a:bodyPr anchorCtr="0" anchor="t" bIns="91425" lIns="91425" rIns="91425" tIns="91425">
            <a:noAutofit/>
          </a:bodyPr>
          <a:lstStyle/>
          <a:p>
            <a:pPr lvl="0" marR="101600" rtl="0">
              <a:spcBef>
                <a:spcPts val="0"/>
              </a:spcBef>
              <a:buClr>
                <a:schemeClr val="dk1"/>
              </a:buClr>
              <a:buSzPct val="122222"/>
              <a:buFont typeface="Arial"/>
              <a:buNone/>
            </a:pPr>
            <a:r>
              <a:rPr lang="en" sz="900">
                <a:solidFill>
                  <a:schemeClr val="dk1"/>
                </a:solidFill>
                <a:latin typeface="Georgia"/>
                <a:ea typeface="Georgia"/>
                <a:cs typeface="Georgia"/>
                <a:sym typeface="Georgia"/>
              </a:rPr>
              <a:t>Tang et al. (2016). Acupuncture-Induced Analgesia. The Neuroscientist.</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idx="1" type="body"/>
          </p:nvPr>
        </p:nvSpPr>
        <p:spPr>
          <a:xfrm>
            <a:off x="4572000" y="0"/>
            <a:ext cx="4581000" cy="5143500"/>
          </a:xfrm>
          <a:prstGeom prst="rect">
            <a:avLst/>
          </a:prstGeom>
        </p:spPr>
        <p:txBody>
          <a:bodyPr anchorCtr="0" anchor="t" bIns="91425" lIns="91425" rIns="91425" tIns="91425">
            <a:noAutofit/>
          </a:bodyPr>
          <a:lstStyle/>
          <a:p>
            <a:pPr lvl="0" marR="101600" rtl="0">
              <a:lnSpc>
                <a:spcPct val="100000"/>
              </a:lnSpc>
              <a:spcBef>
                <a:spcPts val="0"/>
              </a:spcBef>
              <a:spcAft>
                <a:spcPts val="0"/>
              </a:spcAft>
              <a:buNone/>
            </a:pPr>
            <a:r>
              <a:rPr b="1" lang="en" sz="1800">
                <a:solidFill>
                  <a:srgbClr val="030303"/>
                </a:solidFill>
              </a:rPr>
              <a:t>My goal is to synthesize and simplify noteworthy finds and supporting evidence applicable to massage therapy.</a:t>
            </a:r>
          </a:p>
          <a:p>
            <a:pPr lvl="0" marR="101600" rtl="0">
              <a:lnSpc>
                <a:spcPct val="100000"/>
              </a:lnSpc>
              <a:spcBef>
                <a:spcPts val="0"/>
              </a:spcBef>
              <a:spcAft>
                <a:spcPts val="0"/>
              </a:spcAft>
              <a:buNone/>
            </a:pPr>
            <a:r>
              <a:t/>
            </a:r>
            <a:endParaRPr sz="1800">
              <a:solidFill>
                <a:srgbClr val="030303"/>
              </a:solidFill>
            </a:endParaRPr>
          </a:p>
          <a:p>
            <a:pPr indent="-342900" lvl="0" marL="457200" marR="101600" rtl="0">
              <a:spcBef>
                <a:spcPts val="0"/>
              </a:spcBef>
              <a:buSzPct val="100000"/>
            </a:pPr>
            <a:r>
              <a:rPr b="1" lang="en" sz="1800"/>
              <a:t>Setting the Groundwork for Evidence Based Practice</a:t>
            </a:r>
          </a:p>
          <a:p>
            <a:pPr lvl="0" marR="101600" rtl="0">
              <a:spcBef>
                <a:spcPts val="0"/>
              </a:spcBef>
              <a:buNone/>
            </a:pPr>
            <a:r>
              <a:t/>
            </a:r>
            <a:endParaRPr b="1" sz="1800"/>
          </a:p>
          <a:p>
            <a:pPr indent="-342900" lvl="0" marL="457200" marR="101600" rtl="0">
              <a:spcBef>
                <a:spcPts val="0"/>
              </a:spcBef>
              <a:buSzPct val="100000"/>
            </a:pPr>
            <a:r>
              <a:rPr b="1" lang="en" sz="1800"/>
              <a:t>Theories and Treatment Strategies</a:t>
            </a:r>
          </a:p>
          <a:p>
            <a:pPr lvl="0" marR="101600" rtl="0">
              <a:spcBef>
                <a:spcPts val="0"/>
              </a:spcBef>
              <a:buNone/>
            </a:pPr>
            <a:r>
              <a:t/>
            </a:r>
            <a:endParaRPr b="1" sz="1800"/>
          </a:p>
          <a:p>
            <a:pPr indent="-342900" lvl="0" marL="457200" marR="101600" rtl="0">
              <a:spcBef>
                <a:spcPts val="0"/>
              </a:spcBef>
              <a:buSzPct val="100000"/>
            </a:pPr>
            <a:r>
              <a:rPr b="1" lang="en" sz="1800"/>
              <a:t>Insight into Clinical Presentation</a:t>
            </a:r>
          </a:p>
        </p:txBody>
      </p:sp>
      <p:pic>
        <p:nvPicPr>
          <p:cNvPr descr="13901539_1461519767198911_7488833225391287645_n.jpg" id="239" name="Shape 239"/>
          <p:cNvPicPr preferRelativeResize="0"/>
          <p:nvPr/>
        </p:nvPicPr>
        <p:blipFill>
          <a:blip r:embed="rId3">
            <a:alphaModFix/>
          </a:blip>
          <a:stretch>
            <a:fillRect/>
          </a:stretch>
        </p:blipFill>
        <p:spPr>
          <a:xfrm>
            <a:off x="0" y="562500"/>
            <a:ext cx="4580999" cy="4580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x="0" y="0"/>
          <a:ext cx="0" cy="0"/>
          <a:chOff x="0" y="0"/>
          <a:chExt cx="0" cy="0"/>
        </a:xfrm>
      </p:grpSpPr>
      <p:pic>
        <p:nvPicPr>
          <p:cNvPr descr="Extraction_machine.gif" id="367" name="Shape 367"/>
          <p:cNvPicPr preferRelativeResize="0"/>
          <p:nvPr/>
        </p:nvPicPr>
        <p:blipFill rotWithShape="1">
          <a:blip r:embed="rId3">
            <a:alphaModFix amt="60000"/>
          </a:blip>
          <a:srcRect b="0" l="30792" r="30792" t="0"/>
          <a:stretch/>
        </p:blipFill>
        <p:spPr>
          <a:xfrm>
            <a:off x="0" y="0"/>
            <a:ext cx="3512598" cy="5143496"/>
          </a:xfrm>
          <a:prstGeom prst="rect">
            <a:avLst/>
          </a:prstGeom>
          <a:noFill/>
          <a:ln>
            <a:noFill/>
          </a:ln>
        </p:spPr>
      </p:pic>
      <p:sp>
        <p:nvSpPr>
          <p:cNvPr id="368" name="Shape 368"/>
          <p:cNvSpPr txBox="1"/>
          <p:nvPr>
            <p:ph type="title"/>
          </p:nvPr>
        </p:nvSpPr>
        <p:spPr>
          <a:xfrm>
            <a:off x="92350" y="45925"/>
            <a:ext cx="3327900" cy="1905900"/>
          </a:xfrm>
          <a:prstGeom prst="rect">
            <a:avLst/>
          </a:prstGeom>
        </p:spPr>
        <p:txBody>
          <a:bodyPr anchorCtr="0" anchor="t" bIns="91425" lIns="91425" rIns="91425" tIns="91425">
            <a:noAutofit/>
          </a:bodyPr>
          <a:lstStyle/>
          <a:p>
            <a:pPr lvl="0">
              <a:spcBef>
                <a:spcPts val="0"/>
              </a:spcBef>
              <a:buNone/>
            </a:pPr>
            <a:r>
              <a:rPr lang="en"/>
              <a:t>Acupuncture Research has Matured</a:t>
            </a:r>
          </a:p>
        </p:txBody>
      </p:sp>
      <p:sp>
        <p:nvSpPr>
          <p:cNvPr id="369" name="Shape 369"/>
          <p:cNvSpPr txBox="1"/>
          <p:nvPr>
            <p:ph idx="1" type="body"/>
          </p:nvPr>
        </p:nvSpPr>
        <p:spPr>
          <a:xfrm>
            <a:off x="3512600" y="0"/>
            <a:ext cx="5631300" cy="51435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1500">
                <a:solidFill>
                  <a:schemeClr val="dk1"/>
                </a:solidFill>
              </a:rPr>
              <a:t>The College of Massage Therapists of Ontario (CMTO) supports the use of acupuncture within the Massage Therapy Scope of Practice and in accordance with</a:t>
            </a:r>
            <a:r>
              <a:rPr lang="en" sz="1500">
                <a:solidFill>
                  <a:srgbClr val="333333"/>
                </a:solidFill>
              </a:rPr>
              <a:t> </a:t>
            </a:r>
            <a:r>
              <a:rPr lang="en" sz="1500">
                <a:solidFill>
                  <a:srgbClr val="0067B1"/>
                </a:solidFill>
                <a:hlinkClick r:id="rId4"/>
              </a:rPr>
              <a:t>Acupuncture Standard of Practice</a:t>
            </a:r>
            <a:r>
              <a:rPr lang="en" sz="1500">
                <a:solidFill>
                  <a:srgbClr val="333333"/>
                </a:solidFill>
              </a:rPr>
              <a:t>.</a:t>
            </a:r>
          </a:p>
          <a:p>
            <a:pPr lvl="0" rtl="0">
              <a:lnSpc>
                <a:spcPct val="100000"/>
              </a:lnSpc>
              <a:spcBef>
                <a:spcPts val="0"/>
              </a:spcBef>
              <a:spcAft>
                <a:spcPts val="0"/>
              </a:spcAft>
              <a:buNone/>
            </a:pPr>
            <a:r>
              <a:rPr lang="en" sz="1500">
                <a:solidFill>
                  <a:srgbClr val="030303"/>
                </a:solidFill>
              </a:rPr>
              <a:t>For musculoskeletal pain there is evidence from </a:t>
            </a:r>
            <a:r>
              <a:rPr i="1" lang="en" sz="1500">
                <a:solidFill>
                  <a:srgbClr val="030303"/>
                </a:solidFill>
              </a:rPr>
              <a:t>The Cochrane Collaborative, The American College of Physicians, Canadian Medical Association</a:t>
            </a:r>
            <a:r>
              <a:rPr lang="en" sz="1500">
                <a:solidFill>
                  <a:srgbClr val="030303"/>
                </a:solidFill>
              </a:rPr>
              <a:t> and o</a:t>
            </a:r>
            <a:r>
              <a:rPr lang="en" sz="1500">
                <a:solidFill>
                  <a:srgbClr val="000000"/>
                </a:solidFill>
              </a:rPr>
              <a:t>ther high quality systematic reviews:</a:t>
            </a:r>
          </a:p>
          <a:p>
            <a:pPr lvl="0" marR="101600" rtl="0">
              <a:lnSpc>
                <a:spcPct val="100000"/>
              </a:lnSpc>
              <a:spcBef>
                <a:spcPts val="0"/>
              </a:spcBef>
              <a:spcAft>
                <a:spcPts val="0"/>
              </a:spcAft>
              <a:buNone/>
            </a:pPr>
            <a:r>
              <a:t/>
            </a:r>
            <a:endParaRPr sz="1500">
              <a:solidFill>
                <a:srgbClr val="000000"/>
              </a:solidFill>
            </a:endParaRPr>
          </a:p>
          <a:p>
            <a:pPr indent="-323850" lvl="0" marL="457200" marR="101600" rtl="0">
              <a:lnSpc>
                <a:spcPct val="100000"/>
              </a:lnSpc>
              <a:spcBef>
                <a:spcPts val="0"/>
              </a:spcBef>
              <a:spcAft>
                <a:spcPts val="0"/>
              </a:spcAft>
              <a:buClr>
                <a:srgbClr val="000000"/>
              </a:buClr>
              <a:buSzPct val="100000"/>
            </a:pPr>
            <a:r>
              <a:rPr lang="en" sz="1500">
                <a:solidFill>
                  <a:srgbClr val="000000"/>
                </a:solidFill>
              </a:rPr>
              <a:t>Chronic pain (</a:t>
            </a:r>
            <a:r>
              <a:rPr lang="en" sz="1500">
                <a:solidFill>
                  <a:srgbClr val="000000"/>
                </a:solidFill>
                <a:hlinkClick r:id="rId5"/>
              </a:rPr>
              <a:t>MacPherson et al. 2017</a:t>
            </a:r>
            <a:r>
              <a:rPr lang="en" sz="1500">
                <a:solidFill>
                  <a:srgbClr val="000000"/>
                </a:solidFill>
              </a:rPr>
              <a:t>, </a:t>
            </a:r>
            <a:r>
              <a:rPr lang="en" sz="1500">
                <a:solidFill>
                  <a:srgbClr val="000000"/>
                </a:solidFill>
                <a:hlinkClick r:id="rId6"/>
              </a:rPr>
              <a:t>Vickers et al. 2012</a:t>
            </a:r>
            <a:r>
              <a:rPr lang="en" sz="1500">
                <a:solidFill>
                  <a:srgbClr val="000000"/>
                </a:solidFill>
              </a:rPr>
              <a:t>)</a:t>
            </a:r>
          </a:p>
          <a:p>
            <a:pPr indent="-323850" lvl="0" marL="457200" marR="101600" rtl="0">
              <a:lnSpc>
                <a:spcPct val="100000"/>
              </a:lnSpc>
              <a:spcBef>
                <a:spcPts val="0"/>
              </a:spcBef>
              <a:spcAft>
                <a:spcPts val="0"/>
              </a:spcAft>
              <a:buClr>
                <a:srgbClr val="000000"/>
              </a:buClr>
              <a:buSzPct val="100000"/>
            </a:pPr>
            <a:r>
              <a:rPr lang="en" sz="1500">
                <a:solidFill>
                  <a:srgbClr val="000000"/>
                </a:solidFill>
              </a:rPr>
              <a:t>Acute pain (</a:t>
            </a:r>
            <a:r>
              <a:rPr lang="en" sz="1500">
                <a:solidFill>
                  <a:srgbClr val="000000"/>
                </a:solidFill>
                <a:hlinkClick r:id="rId7"/>
              </a:rPr>
              <a:t>Murakami et al. 2017</a:t>
            </a:r>
            <a:r>
              <a:rPr lang="en" sz="1500">
                <a:solidFill>
                  <a:srgbClr val="000000"/>
                </a:solidFill>
              </a:rPr>
              <a:t>)</a:t>
            </a:r>
          </a:p>
          <a:p>
            <a:pPr indent="-323850" lvl="0" marL="457200" marR="101600" rtl="0">
              <a:lnSpc>
                <a:spcPct val="100000"/>
              </a:lnSpc>
              <a:spcBef>
                <a:spcPts val="0"/>
              </a:spcBef>
              <a:spcAft>
                <a:spcPts val="0"/>
              </a:spcAft>
              <a:buClr>
                <a:srgbClr val="000000"/>
              </a:buClr>
              <a:buSzPct val="100000"/>
            </a:pPr>
            <a:r>
              <a:rPr lang="en" sz="1500">
                <a:solidFill>
                  <a:srgbClr val="000000"/>
                </a:solidFill>
              </a:rPr>
              <a:t>Low back pain (</a:t>
            </a:r>
            <a:r>
              <a:rPr lang="en" sz="1500">
                <a:solidFill>
                  <a:srgbClr val="000000"/>
                </a:solidFill>
                <a:hlinkClick r:id="rId8"/>
              </a:rPr>
              <a:t>Andronis et al. 2017</a:t>
            </a:r>
            <a:r>
              <a:rPr lang="en" sz="1500">
                <a:solidFill>
                  <a:srgbClr val="000000"/>
                </a:solidFill>
              </a:rPr>
              <a:t>, </a:t>
            </a:r>
            <a:r>
              <a:rPr lang="en" sz="1500">
                <a:solidFill>
                  <a:srgbClr val="000000"/>
                </a:solidFill>
                <a:hlinkClick r:id="rId9"/>
              </a:rPr>
              <a:t>Busse et al. 2017,</a:t>
            </a:r>
            <a:r>
              <a:rPr lang="en" sz="1500">
                <a:solidFill>
                  <a:srgbClr val="000000"/>
                </a:solidFill>
              </a:rPr>
              <a:t> </a:t>
            </a:r>
            <a:r>
              <a:rPr lang="en" sz="1500">
                <a:solidFill>
                  <a:srgbClr val="000000"/>
                </a:solidFill>
                <a:hlinkClick r:id="rId10"/>
              </a:rPr>
              <a:t>Chou et al. 2017</a:t>
            </a:r>
            <a:r>
              <a:rPr lang="en" sz="1500">
                <a:solidFill>
                  <a:srgbClr val="000000"/>
                </a:solidFill>
              </a:rPr>
              <a:t>, </a:t>
            </a:r>
            <a:r>
              <a:rPr lang="en" sz="1500">
                <a:solidFill>
                  <a:srgbClr val="000000"/>
                </a:solidFill>
                <a:hlinkClick r:id="rId11"/>
              </a:rPr>
              <a:t>Qaseem et al. 2017</a:t>
            </a:r>
            <a:r>
              <a:rPr lang="en" sz="1500">
                <a:solidFill>
                  <a:srgbClr val="000000"/>
                </a:solidFill>
              </a:rPr>
              <a:t>)</a:t>
            </a:r>
          </a:p>
          <a:p>
            <a:pPr indent="-323850" lvl="0" marL="457200" marR="101600" rtl="0">
              <a:lnSpc>
                <a:spcPct val="100000"/>
              </a:lnSpc>
              <a:spcBef>
                <a:spcPts val="0"/>
              </a:spcBef>
              <a:spcAft>
                <a:spcPts val="0"/>
              </a:spcAft>
              <a:buClr>
                <a:srgbClr val="000000"/>
              </a:buClr>
              <a:buSzPct val="100000"/>
            </a:pPr>
            <a:r>
              <a:rPr lang="en" sz="1500">
                <a:solidFill>
                  <a:srgbClr val="030303"/>
                </a:solidFill>
              </a:rPr>
              <a:t>Neck pain (Kjaer et al. 2017)</a:t>
            </a:r>
          </a:p>
          <a:p>
            <a:pPr indent="-323850" lvl="0" marL="457200" marR="101600" rtl="0">
              <a:lnSpc>
                <a:spcPct val="100000"/>
              </a:lnSpc>
              <a:spcBef>
                <a:spcPts val="0"/>
              </a:spcBef>
              <a:spcAft>
                <a:spcPts val="0"/>
              </a:spcAft>
              <a:buClr>
                <a:srgbClr val="000000"/>
              </a:buClr>
              <a:buSzPct val="100000"/>
            </a:pPr>
            <a:r>
              <a:rPr lang="en" sz="1500">
                <a:solidFill>
                  <a:srgbClr val="000000"/>
                </a:solidFill>
              </a:rPr>
              <a:t>Tension-type headaches (</a:t>
            </a:r>
            <a:r>
              <a:rPr lang="en" sz="1500">
                <a:solidFill>
                  <a:srgbClr val="000000"/>
                </a:solidFill>
                <a:hlinkClick r:id="rId12"/>
              </a:rPr>
              <a:t>Busse et al. 2017</a:t>
            </a:r>
            <a:r>
              <a:rPr lang="en" sz="1500">
                <a:solidFill>
                  <a:srgbClr val="000000"/>
                </a:solidFill>
              </a:rPr>
              <a:t>, </a:t>
            </a:r>
            <a:r>
              <a:rPr lang="en" sz="1500">
                <a:solidFill>
                  <a:srgbClr val="000000"/>
                </a:solidFill>
                <a:hlinkClick r:id="rId13"/>
              </a:rPr>
              <a:t>Linde et al. 2016</a:t>
            </a:r>
            <a:r>
              <a:rPr lang="en" sz="1500">
                <a:solidFill>
                  <a:srgbClr val="000000"/>
                </a:solidFill>
              </a:rPr>
              <a:t>)</a:t>
            </a:r>
          </a:p>
          <a:p>
            <a:pPr indent="-323850" lvl="0" marL="457200" marR="101600" rtl="0">
              <a:lnSpc>
                <a:spcPct val="100000"/>
              </a:lnSpc>
              <a:spcBef>
                <a:spcPts val="0"/>
              </a:spcBef>
              <a:spcAft>
                <a:spcPts val="0"/>
              </a:spcAft>
              <a:buClr>
                <a:srgbClr val="000000"/>
              </a:buClr>
              <a:buSzPct val="100000"/>
            </a:pPr>
            <a:r>
              <a:rPr lang="en" sz="1500">
                <a:solidFill>
                  <a:srgbClr val="000000"/>
                </a:solidFill>
              </a:rPr>
              <a:t>Migraines (</a:t>
            </a:r>
            <a:r>
              <a:rPr lang="en" sz="1500">
                <a:solidFill>
                  <a:srgbClr val="000000"/>
                </a:solidFill>
                <a:hlinkClick r:id="rId14"/>
              </a:rPr>
              <a:t>Linde et al. 2016</a:t>
            </a:r>
            <a:r>
              <a:rPr lang="en" sz="1500">
                <a:solidFill>
                  <a:srgbClr val="000000"/>
                </a:solidFill>
              </a:rPr>
              <a:t>, </a:t>
            </a:r>
            <a:r>
              <a:rPr lang="en" sz="1500">
                <a:solidFill>
                  <a:srgbClr val="000000"/>
                </a:solidFill>
                <a:hlinkClick r:id="rId15"/>
              </a:rPr>
              <a:t>Yang et al. 2016</a:t>
            </a:r>
            <a:r>
              <a:rPr lang="en" sz="1500">
                <a:solidFill>
                  <a:srgbClr val="000000"/>
                </a:solidFill>
              </a:rPr>
              <a:t>)</a:t>
            </a:r>
          </a:p>
          <a:p>
            <a:pPr indent="-323850" lvl="0" marL="457200" marR="101600" rtl="0">
              <a:lnSpc>
                <a:spcPct val="100000"/>
              </a:lnSpc>
              <a:spcBef>
                <a:spcPts val="0"/>
              </a:spcBef>
              <a:spcAft>
                <a:spcPts val="0"/>
              </a:spcAft>
              <a:buClr>
                <a:srgbClr val="000000"/>
              </a:buClr>
              <a:buSzPct val="100000"/>
            </a:pPr>
            <a:r>
              <a:rPr lang="en" sz="1500">
                <a:solidFill>
                  <a:srgbClr val="000000"/>
                </a:solidFill>
              </a:rPr>
              <a:t>Osteoarthritis (</a:t>
            </a:r>
            <a:r>
              <a:rPr lang="en" sz="1500">
                <a:solidFill>
                  <a:srgbClr val="000000"/>
                </a:solidFill>
                <a:hlinkClick r:id="rId16"/>
              </a:rPr>
              <a:t>Busse et al. 2017</a:t>
            </a:r>
            <a:r>
              <a:rPr lang="en" sz="1500">
                <a:solidFill>
                  <a:srgbClr val="000000"/>
                </a:solidFill>
              </a:rPr>
              <a:t>, </a:t>
            </a:r>
            <a:r>
              <a:rPr lang="en" sz="1500">
                <a:solidFill>
                  <a:srgbClr val="000000"/>
                </a:solidFill>
                <a:hlinkClick r:id="rId17"/>
              </a:rPr>
              <a:t>Lin et al. 2016</a:t>
            </a:r>
            <a:r>
              <a:rPr lang="en" sz="1500">
                <a:solidFill>
                  <a:srgbClr val="000000"/>
                </a:solidFill>
              </a:rPr>
              <a:t>, </a:t>
            </a:r>
            <a:r>
              <a:rPr lang="en" sz="1500">
                <a:solidFill>
                  <a:srgbClr val="000000"/>
                </a:solidFill>
                <a:hlinkClick r:id="rId18"/>
              </a:rPr>
              <a:t>Woods et al. 2017</a:t>
            </a:r>
            <a:r>
              <a:rPr lang="en" sz="1500">
                <a:solidFill>
                  <a:srgbClr val="000000"/>
                </a:solidFill>
              </a:rPr>
              <a:t>)</a:t>
            </a:r>
          </a:p>
          <a:p>
            <a:pPr lvl="0" marR="101600">
              <a:spcBef>
                <a:spcPts val="0"/>
              </a:spcBef>
              <a:buNone/>
            </a:pPr>
            <a:r>
              <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3" name="Shape 373"/>
        <p:cNvGrpSpPr/>
        <p:nvPr/>
      </p:nvGrpSpPr>
      <p:grpSpPr>
        <a:xfrm>
          <a:off x="0" y="0"/>
          <a:ext cx="0" cy="0"/>
          <a:chOff x="0" y="0"/>
          <a:chExt cx="0" cy="0"/>
        </a:xfrm>
      </p:grpSpPr>
      <p:sp>
        <p:nvSpPr>
          <p:cNvPr id="374" name="Shape 374"/>
          <p:cNvSpPr txBox="1"/>
          <p:nvPr>
            <p:ph type="ctrTitle"/>
          </p:nvPr>
        </p:nvSpPr>
        <p:spPr>
          <a:xfrm>
            <a:off x="661050" y="542100"/>
            <a:ext cx="7821900" cy="4059300"/>
          </a:xfrm>
          <a:prstGeom prst="rect">
            <a:avLst/>
          </a:prstGeom>
        </p:spPr>
        <p:txBody>
          <a:bodyPr anchorCtr="0" anchor="ctr" bIns="91425" lIns="91425" rIns="91425" tIns="91425">
            <a:noAutofit/>
          </a:bodyPr>
          <a:lstStyle/>
          <a:p>
            <a:pPr lvl="0" marR="101600" rtl="0">
              <a:spcBef>
                <a:spcPts val="0"/>
              </a:spcBef>
              <a:buNone/>
            </a:pPr>
            <a:r>
              <a:rPr lang="en"/>
              <a:t>Insight into Clinical Presentation</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pic>
        <p:nvPicPr>
          <p:cNvPr descr="Western_Mustangs_men's_hockey.jpg" id="379" name="Shape 379"/>
          <p:cNvPicPr preferRelativeResize="0"/>
          <p:nvPr/>
        </p:nvPicPr>
        <p:blipFill rotWithShape="1">
          <a:blip r:embed="rId3">
            <a:alphaModFix/>
          </a:blip>
          <a:srcRect b="34899" l="0" r="0" t="34896"/>
          <a:stretch/>
        </p:blipFill>
        <p:spPr>
          <a:xfrm>
            <a:off x="0" y="0"/>
            <a:ext cx="9144000" cy="2209449"/>
          </a:xfrm>
          <a:prstGeom prst="rect">
            <a:avLst/>
          </a:prstGeom>
          <a:noFill/>
          <a:ln>
            <a:noFill/>
          </a:ln>
        </p:spPr>
      </p:pic>
      <p:sp>
        <p:nvSpPr>
          <p:cNvPr id="380" name="Shape 380"/>
          <p:cNvSpPr txBox="1"/>
          <p:nvPr>
            <p:ph type="title"/>
          </p:nvPr>
        </p:nvSpPr>
        <p:spPr>
          <a:xfrm>
            <a:off x="0" y="2367650"/>
            <a:ext cx="2870100" cy="2036400"/>
          </a:xfrm>
          <a:prstGeom prst="rect">
            <a:avLst/>
          </a:prstGeom>
        </p:spPr>
        <p:txBody>
          <a:bodyPr anchorCtr="0" anchor="t" bIns="91425" lIns="91425" rIns="91425" tIns="91425">
            <a:noAutofit/>
          </a:bodyPr>
          <a:lstStyle/>
          <a:p>
            <a:pPr lvl="0">
              <a:spcBef>
                <a:spcPts val="0"/>
              </a:spcBef>
              <a:buNone/>
            </a:pPr>
            <a:r>
              <a:rPr lang="en"/>
              <a:t>Injury Pattern Recognition</a:t>
            </a:r>
          </a:p>
        </p:txBody>
      </p:sp>
      <p:sp>
        <p:nvSpPr>
          <p:cNvPr id="381" name="Shape 381"/>
          <p:cNvSpPr txBox="1"/>
          <p:nvPr>
            <p:ph idx="1" type="body"/>
          </p:nvPr>
        </p:nvSpPr>
        <p:spPr>
          <a:xfrm>
            <a:off x="2743975" y="2367650"/>
            <a:ext cx="6399900" cy="27300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a:solidFill>
                  <a:schemeClr val="dk1"/>
                </a:solidFill>
              </a:rPr>
              <a:t>Sports injuries are </a:t>
            </a:r>
            <a:r>
              <a:rPr b="1" lang="en">
                <a:solidFill>
                  <a:schemeClr val="dk1"/>
                </a:solidFill>
              </a:rPr>
              <a:t>complex emergent phenomena- </a:t>
            </a:r>
            <a:r>
              <a:rPr lang="en">
                <a:solidFill>
                  <a:schemeClr val="dk1"/>
                </a:solidFill>
              </a:rPr>
              <a:t>Long term athletic development could include the identification of risk profiles. </a:t>
            </a:r>
          </a:p>
          <a:p>
            <a:pPr lvl="0" marR="101600" rtl="0">
              <a:lnSpc>
                <a:spcPct val="100000"/>
              </a:lnSpc>
              <a:spcBef>
                <a:spcPts val="0"/>
              </a:spcBef>
              <a:spcAft>
                <a:spcPts val="0"/>
              </a:spcAft>
              <a:buClr>
                <a:schemeClr val="dk1"/>
              </a:buClr>
              <a:buSzPct val="68750"/>
              <a:buFont typeface="Arial"/>
              <a:buNone/>
            </a:pPr>
            <a:r>
              <a:t/>
            </a:r>
            <a:endParaRPr>
              <a:solidFill>
                <a:schemeClr val="dk1"/>
              </a:solidFill>
            </a:endParaRPr>
          </a:p>
          <a:p>
            <a:pPr lvl="0" marR="101600" rtl="0">
              <a:lnSpc>
                <a:spcPct val="100000"/>
              </a:lnSpc>
              <a:spcBef>
                <a:spcPts val="0"/>
              </a:spcBef>
              <a:spcAft>
                <a:spcPts val="0"/>
              </a:spcAft>
              <a:buClr>
                <a:schemeClr val="dk1"/>
              </a:buClr>
              <a:buSzPct val="68750"/>
              <a:buFont typeface="Arial"/>
              <a:buNone/>
            </a:pPr>
            <a:r>
              <a:rPr lang="en">
                <a:solidFill>
                  <a:schemeClr val="dk1"/>
                </a:solidFill>
              </a:rPr>
              <a:t>Working with athletes to develop resiliency by considering interconnected and multidirectional interaction between:</a:t>
            </a:r>
          </a:p>
          <a:p>
            <a:pPr indent="-228600" lvl="0" marL="457200" marR="101600" rtl="0">
              <a:lnSpc>
                <a:spcPct val="100000"/>
              </a:lnSpc>
              <a:spcBef>
                <a:spcPts val="0"/>
              </a:spcBef>
              <a:spcAft>
                <a:spcPts val="0"/>
              </a:spcAft>
              <a:buClr>
                <a:srgbClr val="000000"/>
              </a:buClr>
              <a:buAutoNum type="arabicPeriod"/>
            </a:pPr>
            <a:r>
              <a:rPr b="1" lang="en">
                <a:solidFill>
                  <a:srgbClr val="000000"/>
                </a:solidFill>
              </a:rPr>
              <a:t>Previous injury</a:t>
            </a:r>
          </a:p>
          <a:p>
            <a:pPr indent="-228600" lvl="0" marL="457200" marR="101600" rtl="0">
              <a:lnSpc>
                <a:spcPct val="100000"/>
              </a:lnSpc>
              <a:spcBef>
                <a:spcPts val="0"/>
              </a:spcBef>
              <a:spcAft>
                <a:spcPts val="0"/>
              </a:spcAft>
              <a:buClr>
                <a:srgbClr val="000000"/>
              </a:buClr>
              <a:buAutoNum type="arabicPeriod"/>
            </a:pPr>
            <a:r>
              <a:rPr b="1" lang="en">
                <a:solidFill>
                  <a:srgbClr val="000000"/>
                </a:solidFill>
              </a:rPr>
              <a:t>Psychosocial variables</a:t>
            </a:r>
          </a:p>
          <a:p>
            <a:pPr indent="-228600" lvl="0" marL="457200" marR="101600" rtl="0">
              <a:lnSpc>
                <a:spcPct val="100000"/>
              </a:lnSpc>
              <a:spcBef>
                <a:spcPts val="0"/>
              </a:spcBef>
              <a:spcAft>
                <a:spcPts val="0"/>
              </a:spcAft>
              <a:buClr>
                <a:srgbClr val="000000"/>
              </a:buClr>
              <a:buAutoNum type="arabicPeriod"/>
            </a:pPr>
            <a:r>
              <a:rPr b="1" lang="en">
                <a:solidFill>
                  <a:srgbClr val="000000"/>
                </a:solidFill>
              </a:rPr>
              <a:t>Ongoing pain </a:t>
            </a:r>
          </a:p>
          <a:p>
            <a:pPr indent="-228600" lvl="0" marL="457200" marR="101600" rtl="0">
              <a:lnSpc>
                <a:spcPct val="100000"/>
              </a:lnSpc>
              <a:spcBef>
                <a:spcPts val="0"/>
              </a:spcBef>
              <a:spcAft>
                <a:spcPts val="0"/>
              </a:spcAft>
              <a:buClr>
                <a:srgbClr val="000000"/>
              </a:buClr>
              <a:buAutoNum type="arabicPeriod"/>
            </a:pPr>
            <a:r>
              <a:rPr b="1" lang="en">
                <a:solidFill>
                  <a:srgbClr val="000000"/>
                </a:solidFill>
              </a:rPr>
              <a:t>Available range of motion</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5" name="Shape 385"/>
        <p:cNvGrpSpPr/>
        <p:nvPr/>
      </p:nvGrpSpPr>
      <p:grpSpPr>
        <a:xfrm>
          <a:off x="0" y="0"/>
          <a:ext cx="0" cy="0"/>
          <a:chOff x="0" y="0"/>
          <a:chExt cx="0" cy="0"/>
        </a:xfrm>
      </p:grpSpPr>
      <p:sp>
        <p:nvSpPr>
          <p:cNvPr id="386" name="Shape 386"/>
          <p:cNvSpPr txBox="1"/>
          <p:nvPr/>
        </p:nvSpPr>
        <p:spPr>
          <a:xfrm>
            <a:off x="75" y="-45925"/>
            <a:ext cx="9144000" cy="5189400"/>
          </a:xfrm>
          <a:prstGeom prst="rect">
            <a:avLst/>
          </a:prstGeom>
          <a:noFill/>
          <a:ln>
            <a:noFill/>
          </a:ln>
        </p:spPr>
        <p:txBody>
          <a:bodyPr anchorCtr="0" anchor="t" bIns="91425" lIns="91425" rIns="91425" tIns="91425">
            <a:noAutofit/>
          </a:bodyPr>
          <a:lstStyle/>
          <a:p>
            <a:pPr lvl="0" rtl="0">
              <a:spcBef>
                <a:spcPts val="0"/>
              </a:spcBef>
              <a:buNone/>
            </a:pPr>
            <a:r>
              <a:rPr b="1" lang="en" sz="1800">
                <a:latin typeface="Georgia"/>
                <a:ea typeface="Georgia"/>
                <a:cs typeface="Georgia"/>
                <a:sym typeface="Georgia"/>
              </a:rPr>
              <a:t>Post-Exertional Recovery Strategies </a:t>
            </a:r>
            <a:r>
              <a:rPr lang="en" sz="1800">
                <a:latin typeface="Georgia"/>
                <a:ea typeface="Georgia"/>
                <a:cs typeface="Georgia"/>
                <a:sym typeface="Georgia"/>
              </a:rPr>
              <a:t>-</a:t>
            </a:r>
            <a:r>
              <a:rPr lang="en">
                <a:latin typeface="Georgia"/>
                <a:ea typeface="Georgia"/>
                <a:cs typeface="Georgia"/>
                <a:sym typeface="Georgia"/>
              </a:rPr>
              <a:t> Due to doping regulations, athletes have strict restrictions of what they can put in their bodies, so naturally they look for alternative ways to ease the pain of overexertion.</a:t>
            </a:r>
          </a:p>
          <a:p>
            <a:pPr lvl="0" marR="101600" rtl="0">
              <a:spcBef>
                <a:spcPts val="0"/>
              </a:spcBef>
              <a:buClr>
                <a:schemeClr val="dk1"/>
              </a:buClr>
              <a:buFont typeface="Arial"/>
              <a:buNone/>
            </a:pPr>
            <a:r>
              <a:t/>
            </a:r>
            <a:endParaRPr b="1">
              <a:latin typeface="Georgia"/>
              <a:ea typeface="Georgia"/>
              <a:cs typeface="Georgia"/>
              <a:sym typeface="Georgia"/>
            </a:endParaRPr>
          </a:p>
          <a:p>
            <a:pPr lvl="0" marR="101600" rtl="0">
              <a:spcBef>
                <a:spcPts val="0"/>
              </a:spcBef>
              <a:buClr>
                <a:schemeClr val="dk1"/>
              </a:buClr>
              <a:buFont typeface="Arial"/>
              <a:buNone/>
            </a:pPr>
            <a:r>
              <a:rPr b="1" lang="en">
                <a:latin typeface="Georgia"/>
                <a:ea typeface="Georgia"/>
                <a:cs typeface="Georgia"/>
                <a:sym typeface="Georgia"/>
              </a:rPr>
              <a:t>Central Governor Model of Fatigue</a:t>
            </a:r>
          </a:p>
          <a:p>
            <a:pPr indent="-228600" lvl="0" marL="457200" marR="101600" rtl="0">
              <a:spcBef>
                <a:spcPts val="0"/>
              </a:spcBef>
              <a:buFont typeface="Georgia"/>
              <a:buChar char="●"/>
            </a:pPr>
            <a:r>
              <a:rPr lang="en">
                <a:latin typeface="Georgia"/>
                <a:ea typeface="Georgia"/>
                <a:cs typeface="Georgia"/>
                <a:sym typeface="Georgia"/>
              </a:rPr>
              <a:t>Inability of lactic acid models of fatigue to adequately explain fatigue (Noakes 2004,  Noakes 2012).</a:t>
            </a:r>
          </a:p>
          <a:p>
            <a:pPr indent="-228600" lvl="0" marL="457200" marR="101600" rtl="0">
              <a:spcBef>
                <a:spcPts val="0"/>
              </a:spcBef>
              <a:buFont typeface="Georgia"/>
              <a:buChar char="●"/>
            </a:pPr>
            <a:r>
              <a:rPr lang="en">
                <a:latin typeface="Georgia"/>
                <a:ea typeface="Georgia"/>
                <a:cs typeface="Georgia"/>
                <a:sym typeface="Georgia"/>
              </a:rPr>
              <a:t>Research that has looked at inflammatory markers (Crane et al. 2012). </a:t>
            </a:r>
          </a:p>
          <a:p>
            <a:pPr indent="-228600" lvl="0" marL="457200" marR="101600" rtl="0">
              <a:spcBef>
                <a:spcPts val="0"/>
              </a:spcBef>
              <a:buFont typeface="Georgia"/>
              <a:buChar char="●"/>
            </a:pPr>
            <a:r>
              <a:rPr lang="en">
                <a:latin typeface="Georgia"/>
                <a:ea typeface="Georgia"/>
                <a:cs typeface="Georgia"/>
                <a:sym typeface="Georgia"/>
              </a:rPr>
              <a:t>Researchers at the </a:t>
            </a:r>
            <a:r>
              <a:rPr i="1" lang="en">
                <a:latin typeface="Georgia"/>
                <a:ea typeface="Georgia"/>
                <a:cs typeface="Georgia"/>
                <a:sym typeface="Georgia"/>
              </a:rPr>
              <a:t>University of Toronto</a:t>
            </a:r>
            <a:r>
              <a:rPr lang="en">
                <a:latin typeface="Georgia"/>
                <a:ea typeface="Georgia"/>
                <a:cs typeface="Georgia"/>
                <a:sym typeface="Georgia"/>
              </a:rPr>
              <a:t> are looking at inflammatory markers measured in the blood after a massage as well as stress hormones adrenalin, epinephrine, norepinephrine, dopamine to see what effect massage has on those signaling molecules</a:t>
            </a:r>
          </a:p>
          <a:p>
            <a:pPr lvl="0" rtl="0">
              <a:spcBef>
                <a:spcPts val="0"/>
              </a:spcBef>
              <a:buClr>
                <a:schemeClr val="dk1"/>
              </a:buClr>
              <a:buFont typeface="Arial"/>
              <a:buNone/>
            </a:pPr>
            <a:r>
              <a:t/>
            </a:r>
            <a:endParaRPr b="1">
              <a:latin typeface="Georgia"/>
              <a:ea typeface="Georgia"/>
              <a:cs typeface="Georgia"/>
              <a:sym typeface="Georgia"/>
            </a:endParaRPr>
          </a:p>
          <a:p>
            <a:pPr lvl="0" rtl="0">
              <a:spcBef>
                <a:spcPts val="0"/>
              </a:spcBef>
              <a:buClr>
                <a:schemeClr val="dk1"/>
              </a:buClr>
              <a:buFont typeface="Arial"/>
              <a:buNone/>
            </a:pPr>
            <a:r>
              <a:rPr b="1" lang="en">
                <a:latin typeface="Georgia"/>
                <a:ea typeface="Georgia"/>
                <a:cs typeface="Georgia"/>
                <a:sym typeface="Georgia"/>
              </a:rPr>
              <a:t>Massage Therapy</a:t>
            </a:r>
          </a:p>
          <a:p>
            <a:pPr indent="-228600" lvl="0" marL="457200" marR="101600" rtl="0">
              <a:spcBef>
                <a:spcPts val="0"/>
              </a:spcBef>
              <a:buFont typeface="Georgia"/>
              <a:buChar char="●"/>
            </a:pPr>
            <a:r>
              <a:rPr lang="en">
                <a:latin typeface="Georgia"/>
                <a:ea typeface="Georgia"/>
                <a:cs typeface="Georgia"/>
                <a:sym typeface="Georgia"/>
              </a:rPr>
              <a:t>The notion that people feel better after a massage may be enough to warrant the use of post-event massage. </a:t>
            </a:r>
          </a:p>
          <a:p>
            <a:pPr indent="-228600" lvl="0" marL="457200" marR="101600" rtl="0">
              <a:spcBef>
                <a:spcPts val="0"/>
              </a:spcBef>
              <a:buFont typeface="Georgia"/>
              <a:buChar char="●"/>
            </a:pPr>
            <a:r>
              <a:rPr lang="en">
                <a:latin typeface="Georgia"/>
                <a:ea typeface="Georgia"/>
                <a:cs typeface="Georgia"/>
                <a:sym typeface="Georgia"/>
              </a:rPr>
              <a:t>A recent systematic review suggests that short post-event massage (5–12 min) may be for beneficial in improving performance measures (Poppendieck et al. 2016). </a:t>
            </a:r>
          </a:p>
          <a:p>
            <a:pPr lvl="0" marR="101600" rtl="0">
              <a:spcBef>
                <a:spcPts val="0"/>
              </a:spcBef>
              <a:buClr>
                <a:schemeClr val="dk1"/>
              </a:buClr>
              <a:buFont typeface="Arial"/>
              <a:buNone/>
            </a:pPr>
            <a:r>
              <a:t/>
            </a:r>
            <a:endParaRPr>
              <a:latin typeface="Georgia"/>
              <a:ea typeface="Georgia"/>
              <a:cs typeface="Georgia"/>
              <a:sym typeface="Georgia"/>
            </a:endParaRPr>
          </a:p>
          <a:p>
            <a:pPr lvl="0" marR="101600" rtl="0">
              <a:spcBef>
                <a:spcPts val="0"/>
              </a:spcBef>
              <a:buClr>
                <a:schemeClr val="dk1"/>
              </a:buClr>
              <a:buFont typeface="Arial"/>
              <a:buNone/>
            </a:pPr>
            <a:r>
              <a:rPr b="1" lang="en">
                <a:latin typeface="Georgia"/>
                <a:ea typeface="Georgia"/>
                <a:cs typeface="Georgia"/>
                <a:sym typeface="Georgia"/>
              </a:rPr>
              <a:t>Foam Rolling</a:t>
            </a:r>
          </a:p>
          <a:p>
            <a:pPr indent="-228600" lvl="0" marL="457200" marR="101600" rtl="0">
              <a:spcBef>
                <a:spcPts val="0"/>
              </a:spcBef>
              <a:buFont typeface="Georgia"/>
              <a:buChar char="●"/>
            </a:pPr>
            <a:r>
              <a:rPr lang="en">
                <a:latin typeface="Georgia"/>
                <a:ea typeface="Georgia"/>
                <a:cs typeface="Georgia"/>
                <a:sym typeface="Georgia"/>
              </a:rPr>
              <a:t>Evidence suggests that athletes benefit from foam rolling (Beardsley et al. 2015, Cheatham et al. 2015, Schroeder et al. 2015).</a:t>
            </a:r>
          </a:p>
          <a:p>
            <a:pPr lvl="0" marR="101600" rtl="0">
              <a:spcBef>
                <a:spcPts val="0"/>
              </a:spcBef>
              <a:buNone/>
            </a:pPr>
            <a:r>
              <a:t/>
            </a:r>
            <a:endParaRPr>
              <a:latin typeface="Georgia"/>
              <a:ea typeface="Georgia"/>
              <a:cs typeface="Georgia"/>
              <a:sym typeface="Georgia"/>
            </a:endParaRPr>
          </a:p>
          <a:p>
            <a:pPr lvl="0">
              <a:spcBef>
                <a:spcPts val="0"/>
              </a:spcBef>
              <a:buClr>
                <a:schemeClr val="dk1"/>
              </a:buClr>
              <a:buFont typeface="Arial"/>
              <a:buNone/>
            </a:pPr>
            <a:r>
              <a:t/>
            </a:r>
            <a:endParaRPr>
              <a:latin typeface="Georgia"/>
              <a:ea typeface="Georgia"/>
              <a:cs typeface="Georgia"/>
              <a:sym typeface="Georgia"/>
            </a:endParaRPr>
          </a:p>
          <a:p>
            <a:pPr lvl="0">
              <a:spcBef>
                <a:spcPts val="0"/>
              </a:spcBef>
              <a:buClr>
                <a:schemeClr val="dk1"/>
              </a:buClr>
              <a:buFont typeface="Arial"/>
              <a:buNone/>
            </a:pPr>
            <a:r>
              <a:rPr lang="en">
                <a:latin typeface="Georgia"/>
                <a:ea typeface="Georgia"/>
                <a:cs typeface="Georgia"/>
                <a:sym typeface="Georgia"/>
              </a:rPr>
              <a:t>Poppendieck et al. (2016). Massage and Performance Recovery: A Meta-Analytical Review. Sports Med</a:t>
            </a:r>
          </a:p>
          <a:p>
            <a:pPr lvl="0" marR="101600" rtl="0">
              <a:spcBef>
                <a:spcPts val="0"/>
              </a:spcBef>
              <a:buClr>
                <a:schemeClr val="dk1"/>
              </a:buClr>
              <a:buFont typeface="Arial"/>
              <a:buNone/>
            </a:pPr>
            <a:r>
              <a:t/>
            </a:r>
            <a:endParaRPr>
              <a:latin typeface="Georgia"/>
              <a:ea typeface="Georgia"/>
              <a:cs typeface="Georgia"/>
              <a:sym typeface="Georgia"/>
            </a:endParaRPr>
          </a:p>
          <a:p>
            <a:pPr lvl="0" marR="101600" rtl="0">
              <a:spcBef>
                <a:spcPts val="0"/>
              </a:spcBef>
              <a:buClr>
                <a:schemeClr val="dk1"/>
              </a:buClr>
              <a:buFont typeface="Arial"/>
              <a:buNone/>
            </a:pPr>
            <a:r>
              <a:rPr lang="en">
                <a:latin typeface="Georgia"/>
                <a:ea typeface="Georgia"/>
                <a:cs typeface="Georgia"/>
                <a:sym typeface="Georgia"/>
              </a:rPr>
              <a:t>Morales-Alamo et al. (2015). What limits performance during whole-body incremental exercise to exhaustion in humans? J Physiol.</a:t>
            </a:r>
          </a:p>
          <a:p>
            <a:pPr lvl="0" marR="101600" rtl="0">
              <a:spcBef>
                <a:spcPts val="0"/>
              </a:spcBef>
              <a:buClr>
                <a:schemeClr val="dk1"/>
              </a:buClr>
              <a:buFont typeface="Arial"/>
              <a:buNone/>
            </a:pPr>
            <a:r>
              <a:t/>
            </a:r>
            <a:endParaRPr sz="1200">
              <a:solidFill>
                <a:schemeClr val="dk1"/>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0" name="Shape 390"/>
        <p:cNvGrpSpPr/>
        <p:nvPr/>
      </p:nvGrpSpPr>
      <p:grpSpPr>
        <a:xfrm>
          <a:off x="0" y="0"/>
          <a:ext cx="0" cy="0"/>
          <a:chOff x="0" y="0"/>
          <a:chExt cx="0" cy="0"/>
        </a:xfrm>
      </p:grpSpPr>
      <p:sp>
        <p:nvSpPr>
          <p:cNvPr id="391" name="Shape 391"/>
          <p:cNvSpPr txBox="1"/>
          <p:nvPr>
            <p:ph type="title"/>
          </p:nvPr>
        </p:nvSpPr>
        <p:spPr>
          <a:xfrm>
            <a:off x="119625" y="205975"/>
            <a:ext cx="8567100" cy="857400"/>
          </a:xfrm>
          <a:prstGeom prst="rect">
            <a:avLst/>
          </a:prstGeom>
        </p:spPr>
        <p:txBody>
          <a:bodyPr anchorCtr="0" anchor="ctr" bIns="91425" lIns="91425" rIns="91425" tIns="91425">
            <a:noAutofit/>
          </a:bodyPr>
          <a:lstStyle/>
          <a:p>
            <a:pPr lvl="0">
              <a:spcBef>
                <a:spcPts val="0"/>
              </a:spcBef>
              <a:buNone/>
            </a:pPr>
            <a:r>
              <a:rPr lang="en" sz="3000"/>
              <a:t>Post-Exertional Recovery </a:t>
            </a:r>
            <a:r>
              <a:rPr lang="en" sz="3000"/>
              <a:t>Strategies</a:t>
            </a:r>
          </a:p>
        </p:txBody>
      </p:sp>
      <p:sp>
        <p:nvSpPr>
          <p:cNvPr id="392" name="Shape 392"/>
          <p:cNvSpPr txBox="1"/>
          <p:nvPr>
            <p:ph idx="1" type="body"/>
          </p:nvPr>
        </p:nvSpPr>
        <p:spPr>
          <a:xfrm>
            <a:off x="66450" y="1200150"/>
            <a:ext cx="9077700" cy="3863700"/>
          </a:xfrm>
          <a:prstGeom prst="rect">
            <a:avLst/>
          </a:prstGeom>
        </p:spPr>
        <p:txBody>
          <a:bodyPr anchorCtr="0" anchor="t" bIns="91425" lIns="91425" rIns="91425" tIns="91425">
            <a:noAutofit/>
          </a:bodyPr>
          <a:lstStyle/>
          <a:p>
            <a:pPr lvl="0">
              <a:spcBef>
                <a:spcPts val="0"/>
              </a:spcBef>
              <a:spcAft>
                <a:spcPts val="0"/>
              </a:spcAft>
              <a:buNone/>
            </a:pPr>
            <a:r>
              <a:rPr b="1" lang="en" sz="1200"/>
              <a:t>Cryotherapy</a:t>
            </a:r>
          </a:p>
          <a:p>
            <a:pPr indent="-304800" lvl="0" marL="457200" rtl="0">
              <a:spcBef>
                <a:spcPts val="0"/>
              </a:spcBef>
              <a:spcAft>
                <a:spcPts val="0"/>
              </a:spcAft>
              <a:buSzPct val="100000"/>
            </a:pPr>
            <a:r>
              <a:rPr lang="en" sz="1200"/>
              <a:t>Cold water immersion versus active recovery on inflammatory cells, pro-inflammatory cytokines, neurotrophins and heat shock proteins after resistance exercise - There was not a significant difference between the two methods (Peake et al. 2017). </a:t>
            </a:r>
          </a:p>
          <a:p>
            <a:pPr lvl="0">
              <a:spcBef>
                <a:spcPts val="0"/>
              </a:spcBef>
              <a:spcAft>
                <a:spcPts val="0"/>
              </a:spcAft>
              <a:buNone/>
            </a:pPr>
            <a:r>
              <a:t/>
            </a:r>
            <a:endParaRPr sz="1200"/>
          </a:p>
          <a:p>
            <a:pPr lvl="0">
              <a:spcBef>
                <a:spcPts val="0"/>
              </a:spcBef>
              <a:spcAft>
                <a:spcPts val="0"/>
              </a:spcAft>
              <a:buNone/>
            </a:pPr>
            <a:r>
              <a:rPr b="1" lang="en" sz="1200"/>
              <a:t>Sleep</a:t>
            </a:r>
          </a:p>
          <a:p>
            <a:pPr indent="-304800" lvl="0" marL="457200" marR="101600" rtl="0">
              <a:spcBef>
                <a:spcPts val="0"/>
              </a:spcBef>
              <a:spcAft>
                <a:spcPts val="0"/>
              </a:spcAft>
              <a:buSzPct val="100000"/>
            </a:pPr>
            <a:r>
              <a:rPr lang="en" sz="1200"/>
              <a:t>Sleep is an active state of rebuilding, repair, reorganization and regeneration.</a:t>
            </a:r>
          </a:p>
          <a:p>
            <a:pPr lvl="0" marR="101600" rtl="0">
              <a:spcBef>
                <a:spcPts val="0"/>
              </a:spcBef>
              <a:spcAft>
                <a:spcPts val="0"/>
              </a:spcAft>
              <a:buNone/>
            </a:pPr>
            <a:r>
              <a:t/>
            </a:r>
            <a:endParaRPr sz="1200"/>
          </a:p>
          <a:p>
            <a:pPr lvl="0" marR="101600" rtl="0">
              <a:spcBef>
                <a:spcPts val="0"/>
              </a:spcBef>
              <a:spcAft>
                <a:spcPts val="0"/>
              </a:spcAft>
              <a:buClr>
                <a:schemeClr val="dk1"/>
              </a:buClr>
              <a:buSzPct val="91666"/>
              <a:buFont typeface="Arial"/>
              <a:buNone/>
            </a:pPr>
            <a:r>
              <a:rPr b="1" lang="en" sz="1200"/>
              <a:t>Nutrition</a:t>
            </a:r>
          </a:p>
          <a:p>
            <a:pPr lvl="0" marR="101600" rtl="0">
              <a:spcBef>
                <a:spcPts val="0"/>
              </a:spcBef>
              <a:spcAft>
                <a:spcPts val="0"/>
              </a:spcAft>
              <a:buClr>
                <a:schemeClr val="dk1"/>
              </a:buClr>
              <a:buSzPct val="91666"/>
              <a:buFont typeface="Arial"/>
              <a:buNone/>
            </a:pPr>
            <a:r>
              <a:t/>
            </a:r>
            <a:endParaRPr b="1" sz="1200"/>
          </a:p>
          <a:p>
            <a:pPr lvl="0" rtl="0">
              <a:spcBef>
                <a:spcPts val="0"/>
              </a:spcBef>
              <a:buClr>
                <a:schemeClr val="dk1"/>
              </a:buClr>
              <a:buSzPct val="91666"/>
              <a:buFont typeface="Arial"/>
              <a:buNone/>
            </a:pPr>
            <a:r>
              <a:rPr b="1" lang="en" sz="1200"/>
              <a:t>Meditation &amp; Regulated Breathing</a:t>
            </a:r>
          </a:p>
          <a:p>
            <a:pPr indent="-304800" lvl="0" marL="457200" marR="101600" rtl="0">
              <a:spcBef>
                <a:spcPts val="0"/>
              </a:spcBef>
              <a:buSzPct val="100000"/>
            </a:pPr>
            <a:r>
              <a:rPr lang="en" sz="1200"/>
              <a:t>Potential benefits of paced slow breathing (Jafari et al. 2017). </a:t>
            </a:r>
          </a:p>
          <a:p>
            <a:pPr indent="-304800" lvl="0" marL="457200" marR="101600" rtl="0">
              <a:spcBef>
                <a:spcPts val="0"/>
              </a:spcBef>
              <a:buSzPct val="100000"/>
            </a:pPr>
            <a:r>
              <a:rPr lang="en" sz="1200"/>
              <a:t>Mindfulness meditation - a form of meditation that has been adapted from Vipassana and focuses on being in the present moment. </a:t>
            </a:r>
          </a:p>
          <a:p>
            <a:pPr indent="-304800" lvl="0" marL="457200" marR="101600" rtl="0">
              <a:spcBef>
                <a:spcPts val="0"/>
              </a:spcBef>
              <a:buSzPct val="100000"/>
            </a:pPr>
            <a:r>
              <a:rPr lang="en" sz="1200"/>
              <a:t>Transcendental meditation is mantra meditation where a word or sound is repeated to aid concentration.  (Apps - Headspace and Calm)</a:t>
            </a:r>
          </a:p>
          <a:p>
            <a:pPr lvl="0" marR="101600" rtl="0">
              <a:spcBef>
                <a:spcPts val="0"/>
              </a:spcBef>
              <a:buClr>
                <a:schemeClr val="dk1"/>
              </a:buClr>
              <a:buSzPct val="91666"/>
              <a:buFont typeface="Arial"/>
              <a:buNone/>
            </a:pPr>
            <a:r>
              <a:t/>
            </a:r>
            <a:endParaRPr sz="1200"/>
          </a:p>
          <a:p>
            <a:pPr lvl="0" rtl="0">
              <a:spcBef>
                <a:spcPts val="0"/>
              </a:spcBef>
              <a:buClr>
                <a:schemeClr val="dk1"/>
              </a:buClr>
              <a:buSzPct val="91666"/>
              <a:buFont typeface="Arial"/>
              <a:buNone/>
            </a:pPr>
            <a:r>
              <a:rPr lang="en" sz="1200"/>
              <a:t>Peake et al. (2017). The effects of cold water immersion and active recovery on inflammation and cell stress responses in human skeletal muscle after resistance exercise. J Physiol, </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6" name="Shape 396"/>
        <p:cNvGrpSpPr/>
        <p:nvPr/>
      </p:nvGrpSpPr>
      <p:grpSpPr>
        <a:xfrm>
          <a:off x="0" y="0"/>
          <a:ext cx="0" cy="0"/>
          <a:chOff x="0" y="0"/>
          <a:chExt cx="0" cy="0"/>
        </a:xfrm>
      </p:grpSpPr>
      <p:sp>
        <p:nvSpPr>
          <p:cNvPr id="397" name="Shape 397"/>
          <p:cNvSpPr txBox="1"/>
          <p:nvPr>
            <p:ph type="title"/>
          </p:nvPr>
        </p:nvSpPr>
        <p:spPr>
          <a:xfrm>
            <a:off x="65700" y="205975"/>
            <a:ext cx="8621100" cy="857400"/>
          </a:xfrm>
          <a:prstGeom prst="rect">
            <a:avLst/>
          </a:prstGeom>
        </p:spPr>
        <p:txBody>
          <a:bodyPr anchorCtr="0" anchor="ctr" bIns="91425" lIns="91425" rIns="91425" tIns="91425">
            <a:noAutofit/>
          </a:bodyPr>
          <a:lstStyle/>
          <a:p>
            <a:pPr lvl="0">
              <a:spcBef>
                <a:spcPts val="0"/>
              </a:spcBef>
              <a:buNone/>
            </a:pPr>
            <a:r>
              <a:rPr lang="en" sz="3600"/>
              <a:t>Postoperative Care</a:t>
            </a:r>
          </a:p>
        </p:txBody>
      </p:sp>
      <p:sp>
        <p:nvSpPr>
          <p:cNvPr id="398" name="Shape 398"/>
          <p:cNvSpPr txBox="1"/>
          <p:nvPr>
            <p:ph idx="1" type="body"/>
          </p:nvPr>
        </p:nvSpPr>
        <p:spPr>
          <a:xfrm>
            <a:off x="0" y="1200150"/>
            <a:ext cx="9144000" cy="3725700"/>
          </a:xfrm>
          <a:prstGeom prst="rect">
            <a:avLst/>
          </a:prstGeom>
        </p:spPr>
        <p:txBody>
          <a:bodyPr anchorCtr="0" anchor="t" bIns="91425" lIns="91425" rIns="91425" tIns="91425">
            <a:noAutofit/>
          </a:bodyPr>
          <a:lstStyle/>
          <a:p>
            <a:pPr indent="-342900" lvl="0" marL="457200" rtl="0">
              <a:spcBef>
                <a:spcPts val="0"/>
              </a:spcBef>
              <a:spcAft>
                <a:spcPts val="0"/>
              </a:spcAft>
              <a:buSzPct val="100000"/>
            </a:pPr>
            <a:r>
              <a:rPr b="1" lang="en" sz="1800">
                <a:solidFill>
                  <a:srgbClr val="000000"/>
                </a:solidFill>
              </a:rPr>
              <a:t>Postoperative Care -</a:t>
            </a:r>
            <a:r>
              <a:rPr lang="en" sz="1800">
                <a:solidFill>
                  <a:srgbClr val="000000"/>
                </a:solidFill>
              </a:rPr>
              <a:t> Research is still in its infancy but there is evidence to suggest that in addition to managing pain and discomfort, massage therapy may </a:t>
            </a:r>
            <a:r>
              <a:rPr lang="en" sz="1800"/>
              <a:t>optimize post-surgical function and prevent joint stiffness.</a:t>
            </a:r>
          </a:p>
          <a:p>
            <a:pPr lvl="0" rtl="0">
              <a:spcBef>
                <a:spcPts val="0"/>
              </a:spcBef>
              <a:spcAft>
                <a:spcPts val="0"/>
              </a:spcAft>
              <a:buNone/>
            </a:pPr>
            <a:r>
              <a:t/>
            </a:r>
            <a:endParaRPr sz="1800"/>
          </a:p>
          <a:p>
            <a:pPr indent="-342900" lvl="0" marL="457200" rtl="0">
              <a:spcBef>
                <a:spcPts val="0"/>
              </a:spcBef>
              <a:buSzPct val="100000"/>
            </a:pPr>
            <a:r>
              <a:rPr b="1" lang="en" sz="1800"/>
              <a:t>Scar Management -</a:t>
            </a:r>
            <a:r>
              <a:rPr lang="en" sz="1800"/>
              <a:t> As little as 10 minutes of massage per day, with either a topical agent or lubricant may go a long way in decreasing the thickness of scar. It may also shorten the time required for formation of a mature scar tissue.</a:t>
            </a:r>
          </a:p>
          <a:p>
            <a:pPr lvl="0" rtl="0">
              <a:spcBef>
                <a:spcPts val="0"/>
              </a:spcBef>
              <a:spcAft>
                <a:spcPts val="0"/>
              </a:spcAft>
              <a:buNone/>
            </a:pPr>
            <a:r>
              <a:t/>
            </a:r>
            <a:endParaRPr sz="1800">
              <a:solidFill>
                <a:srgbClr val="000000"/>
              </a:solidFill>
            </a:endParaRPr>
          </a:p>
          <a:p>
            <a:pPr indent="-342900" lvl="0" marL="457200" rtl="0">
              <a:spcBef>
                <a:spcPts val="0"/>
              </a:spcBef>
              <a:spcAft>
                <a:spcPts val="0"/>
              </a:spcAft>
              <a:buClr>
                <a:srgbClr val="000000"/>
              </a:buClr>
              <a:buSzPct val="100000"/>
            </a:pPr>
            <a:r>
              <a:rPr b="1" lang="en" sz="1800">
                <a:solidFill>
                  <a:srgbClr val="000000"/>
                </a:solidFill>
              </a:rPr>
              <a:t>Tissue Healing - </a:t>
            </a:r>
            <a:r>
              <a:rPr lang="en" sz="1800">
                <a:solidFill>
                  <a:srgbClr val="000000"/>
                </a:solidFill>
              </a:rPr>
              <a:t>The mechanisms by which massage therapy interrupt the sequelae of pathological healing is most likely not in a single unified response, but as a collection of interconnected adaptive responses within the neuroimmune system and soft tissue structures. </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2" name="Shape 402"/>
        <p:cNvGrpSpPr/>
        <p:nvPr/>
      </p:nvGrpSpPr>
      <p:grpSpPr>
        <a:xfrm>
          <a:off x="0" y="0"/>
          <a:ext cx="0" cy="0"/>
          <a:chOff x="0" y="0"/>
          <a:chExt cx="0" cy="0"/>
        </a:xfrm>
      </p:grpSpPr>
      <p:pic>
        <p:nvPicPr>
          <p:cNvPr descr="Chapelle.png" id="403" name="Shape 403"/>
          <p:cNvPicPr preferRelativeResize="0"/>
          <p:nvPr/>
        </p:nvPicPr>
        <p:blipFill rotWithShape="1">
          <a:blip r:embed="rId3">
            <a:alphaModFix/>
          </a:blip>
          <a:srcRect b="0" l="0" r="0" t="0"/>
          <a:stretch/>
        </p:blipFill>
        <p:spPr>
          <a:xfrm>
            <a:off x="3475" y="0"/>
            <a:ext cx="6756598" cy="2164499"/>
          </a:xfrm>
          <a:prstGeom prst="rect">
            <a:avLst/>
          </a:prstGeom>
          <a:noFill/>
          <a:ln>
            <a:noFill/>
          </a:ln>
        </p:spPr>
      </p:pic>
      <p:pic>
        <p:nvPicPr>
          <p:cNvPr descr="organization_of_subctaneous_layers_in_the_limbs_(Stecco_2015).png" id="404" name="Shape 404"/>
          <p:cNvPicPr preferRelativeResize="0"/>
          <p:nvPr/>
        </p:nvPicPr>
        <p:blipFill>
          <a:blip r:embed="rId4">
            <a:alphaModFix/>
          </a:blip>
          <a:stretch>
            <a:fillRect/>
          </a:stretch>
        </p:blipFill>
        <p:spPr>
          <a:xfrm>
            <a:off x="3061925" y="2734299"/>
            <a:ext cx="2500675" cy="2409199"/>
          </a:xfrm>
          <a:prstGeom prst="rect">
            <a:avLst/>
          </a:prstGeom>
          <a:noFill/>
          <a:ln>
            <a:noFill/>
          </a:ln>
        </p:spPr>
      </p:pic>
      <p:pic>
        <p:nvPicPr>
          <p:cNvPr descr="2017-02-13_1219.png" id="405" name="Shape 405"/>
          <p:cNvPicPr preferRelativeResize="0"/>
          <p:nvPr/>
        </p:nvPicPr>
        <p:blipFill rotWithShape="1">
          <a:blip r:embed="rId5">
            <a:alphaModFix/>
          </a:blip>
          <a:srcRect b="0" l="0" r="0" t="0"/>
          <a:stretch/>
        </p:blipFill>
        <p:spPr>
          <a:xfrm>
            <a:off x="3475" y="2734299"/>
            <a:ext cx="3064355" cy="2409200"/>
          </a:xfrm>
          <a:prstGeom prst="rect">
            <a:avLst/>
          </a:prstGeom>
          <a:noFill/>
          <a:ln>
            <a:noFill/>
          </a:ln>
        </p:spPr>
      </p:pic>
      <p:sp>
        <p:nvSpPr>
          <p:cNvPr id="406" name="Shape 406"/>
          <p:cNvSpPr txBox="1"/>
          <p:nvPr/>
        </p:nvSpPr>
        <p:spPr>
          <a:xfrm>
            <a:off x="5562600" y="2897375"/>
            <a:ext cx="3581400" cy="2164500"/>
          </a:xfrm>
          <a:prstGeom prst="rect">
            <a:avLst/>
          </a:prstGeom>
          <a:noFill/>
          <a:ln>
            <a:noFill/>
          </a:ln>
        </p:spPr>
        <p:txBody>
          <a:bodyPr anchorCtr="0" anchor="t" bIns="91425" lIns="91425" rIns="91425" tIns="91425">
            <a:noAutofit/>
          </a:bodyPr>
          <a:lstStyle/>
          <a:p>
            <a:pPr lvl="0">
              <a:spcBef>
                <a:spcPts val="0"/>
              </a:spcBef>
              <a:buClr>
                <a:schemeClr val="dk1"/>
              </a:buClr>
              <a:buSzPct val="91666"/>
              <a:buFont typeface="Arial"/>
              <a:buNone/>
            </a:pPr>
            <a:r>
              <a:rPr b="1" lang="en" sz="1200">
                <a:solidFill>
                  <a:schemeClr val="dk1"/>
                </a:solidFill>
                <a:latin typeface="Georgia"/>
                <a:ea typeface="Georgia"/>
                <a:cs typeface="Georgia"/>
                <a:sym typeface="Georgia"/>
              </a:rPr>
              <a:t>Tissue Healing </a:t>
            </a:r>
          </a:p>
          <a:p>
            <a:pPr lvl="0" rtl="0">
              <a:spcBef>
                <a:spcPts val="0"/>
              </a:spcBef>
              <a:buClr>
                <a:schemeClr val="dk1"/>
              </a:buClr>
              <a:buSzPct val="91666"/>
              <a:buFont typeface="Arial"/>
              <a:buNone/>
            </a:pPr>
            <a:r>
              <a:rPr b="1" lang="en" sz="1200">
                <a:solidFill>
                  <a:schemeClr val="dk1"/>
                </a:solidFill>
                <a:latin typeface="Georgia"/>
                <a:ea typeface="Georgia"/>
                <a:cs typeface="Georgia"/>
                <a:sym typeface="Georgia"/>
              </a:rPr>
              <a:t>TGF-β1 -</a:t>
            </a:r>
            <a:r>
              <a:rPr lang="en" sz="1200">
                <a:solidFill>
                  <a:schemeClr val="dk1"/>
                </a:solidFill>
                <a:latin typeface="Georgia"/>
                <a:ea typeface="Georgia"/>
                <a:cs typeface="Georgia"/>
                <a:sym typeface="Georgia"/>
              </a:rPr>
              <a:t> As a therapeutic intervention massage therapy has the potential to attenuate TGF-Β1 induced fibroblast to myofibroblast transformation (Best et al. 2013, Bove et al. 2016).</a:t>
            </a:r>
          </a:p>
          <a:p>
            <a:pPr lvl="0" rtl="0">
              <a:spcBef>
                <a:spcPts val="0"/>
              </a:spcBef>
              <a:buClr>
                <a:schemeClr val="dk1"/>
              </a:buClr>
              <a:buFont typeface="Arial"/>
              <a:buNone/>
            </a:pPr>
            <a:r>
              <a:t/>
            </a:r>
            <a:endParaRPr sz="1200">
              <a:solidFill>
                <a:schemeClr val="dk1"/>
              </a:solidFill>
              <a:latin typeface="Georgia"/>
              <a:ea typeface="Georgia"/>
              <a:cs typeface="Georgia"/>
              <a:sym typeface="Georgia"/>
            </a:endParaRPr>
          </a:p>
          <a:p>
            <a:pPr lvl="0" rtl="0">
              <a:spcBef>
                <a:spcPts val="0"/>
              </a:spcBef>
              <a:buNone/>
            </a:pPr>
            <a:r>
              <a:rPr b="1" lang="en" sz="1200">
                <a:solidFill>
                  <a:schemeClr val="dk1"/>
                </a:solidFill>
                <a:latin typeface="Georgia"/>
                <a:ea typeface="Georgia"/>
                <a:cs typeface="Georgia"/>
                <a:sym typeface="Georgia"/>
              </a:rPr>
              <a:t>Macrophage -</a:t>
            </a:r>
            <a:r>
              <a:rPr lang="en" sz="1200">
                <a:solidFill>
                  <a:schemeClr val="dk1"/>
                </a:solidFill>
                <a:latin typeface="Georgia"/>
                <a:ea typeface="Georgia"/>
                <a:cs typeface="Georgia"/>
                <a:sym typeface="Georgia"/>
              </a:rPr>
              <a:t> Prompting the transition of M1 macrophages into the M2 macrophages which play a role in tissue remodeling, immune regulation and phagocytic activity. (Bove et al. 2017, Waters-Banker et al. 2014).</a:t>
            </a:r>
          </a:p>
          <a:p>
            <a:pPr lvl="0" rtl="0">
              <a:spcBef>
                <a:spcPts val="0"/>
              </a:spcBef>
              <a:spcAft>
                <a:spcPts val="0"/>
              </a:spcAft>
              <a:buClr>
                <a:schemeClr val="dk1"/>
              </a:buClr>
              <a:buFont typeface="Arial"/>
              <a:buNone/>
            </a:pPr>
            <a:r>
              <a:t/>
            </a:r>
            <a:endParaRPr sz="1200">
              <a:solidFill>
                <a:schemeClr val="dk1"/>
              </a:solidFill>
              <a:latin typeface="Georgia"/>
              <a:ea typeface="Georgia"/>
              <a:cs typeface="Georgia"/>
              <a:sym typeface="Georgia"/>
            </a:endParaRPr>
          </a:p>
          <a:p>
            <a:pPr lvl="0" rtl="0">
              <a:spcBef>
                <a:spcPts val="0"/>
              </a:spcBef>
              <a:spcAft>
                <a:spcPts val="0"/>
              </a:spcAft>
              <a:buClr>
                <a:schemeClr val="dk1"/>
              </a:buClr>
              <a:buFont typeface="Arial"/>
              <a:buNone/>
            </a:pPr>
            <a:r>
              <a:t/>
            </a:r>
            <a:endParaRPr sz="1200">
              <a:solidFill>
                <a:schemeClr val="dk1"/>
              </a:solidFill>
              <a:latin typeface="Georgia"/>
              <a:ea typeface="Georgia"/>
              <a:cs typeface="Georgia"/>
              <a:sym typeface="Georgia"/>
            </a:endParaRPr>
          </a:p>
          <a:p>
            <a:pPr lvl="0">
              <a:spcBef>
                <a:spcPts val="0"/>
              </a:spcBef>
              <a:buNone/>
            </a:pPr>
            <a:r>
              <a:t/>
            </a:r>
            <a:endParaRPr sz="1200"/>
          </a:p>
        </p:txBody>
      </p:sp>
      <p:pic>
        <p:nvPicPr>
          <p:cNvPr descr="C8ptfCNXgAA5xmz.jpg" id="407" name="Shape 407"/>
          <p:cNvPicPr preferRelativeResize="0"/>
          <p:nvPr/>
        </p:nvPicPr>
        <p:blipFill>
          <a:blip r:embed="rId6">
            <a:alphaModFix/>
          </a:blip>
          <a:stretch>
            <a:fillRect/>
          </a:stretch>
        </p:blipFill>
        <p:spPr>
          <a:xfrm>
            <a:off x="6778453" y="0"/>
            <a:ext cx="2365549" cy="2674099"/>
          </a:xfrm>
          <a:prstGeom prst="rect">
            <a:avLst/>
          </a:prstGeom>
          <a:noFill/>
          <a:ln>
            <a:noFill/>
          </a:ln>
        </p:spPr>
      </p:pic>
      <p:sp>
        <p:nvSpPr>
          <p:cNvPr id="408" name="Shape 408"/>
          <p:cNvSpPr txBox="1"/>
          <p:nvPr/>
        </p:nvSpPr>
        <p:spPr>
          <a:xfrm>
            <a:off x="218150" y="2078075"/>
            <a:ext cx="5671500" cy="459300"/>
          </a:xfrm>
          <a:prstGeom prst="rect">
            <a:avLst/>
          </a:prstGeom>
          <a:noFill/>
          <a:ln>
            <a:noFill/>
          </a:ln>
        </p:spPr>
        <p:txBody>
          <a:bodyPr anchorCtr="0" anchor="t" bIns="91425" lIns="91425" rIns="91425" tIns="91425">
            <a:noAutofit/>
          </a:bodyPr>
          <a:lstStyle/>
          <a:p>
            <a:pPr lvl="0" rtl="0">
              <a:spcBef>
                <a:spcPts val="0"/>
              </a:spcBef>
              <a:buNone/>
            </a:pPr>
            <a:r>
              <a:rPr lang="en" sz="1200">
                <a:solidFill>
                  <a:schemeClr val="dk1"/>
                </a:solidFill>
                <a:latin typeface="Georgia"/>
                <a:ea typeface="Georgia"/>
                <a:cs typeface="Georgia"/>
                <a:sym typeface="Georgia"/>
              </a:rPr>
              <a:t>Chapelle, S. (2017). Understanding and Approach to Treatment of Scars and Adhesion.</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sp>
        <p:nvSpPr>
          <p:cNvPr id="413" name="Shape 413"/>
          <p:cNvSpPr txBox="1"/>
          <p:nvPr>
            <p:ph idx="4294967295" type="title"/>
          </p:nvPr>
        </p:nvSpPr>
        <p:spPr>
          <a:xfrm>
            <a:off x="58500" y="3"/>
            <a:ext cx="8229600" cy="857400"/>
          </a:xfrm>
          <a:prstGeom prst="rect">
            <a:avLst/>
          </a:prstGeom>
        </p:spPr>
        <p:txBody>
          <a:bodyPr anchorCtr="0" anchor="ctr" bIns="91425" lIns="91425" rIns="91425" tIns="91425">
            <a:noAutofit/>
          </a:bodyPr>
          <a:lstStyle/>
          <a:p>
            <a:pPr lvl="0">
              <a:spcBef>
                <a:spcPts val="0"/>
              </a:spcBef>
              <a:buNone/>
            </a:pPr>
            <a:r>
              <a:rPr lang="en">
                <a:solidFill>
                  <a:srgbClr val="000000"/>
                </a:solidFill>
              </a:rPr>
              <a:t>Tendinopathy</a:t>
            </a:r>
          </a:p>
        </p:txBody>
      </p:sp>
      <p:sp>
        <p:nvSpPr>
          <p:cNvPr id="414" name="Shape 414"/>
          <p:cNvSpPr txBox="1"/>
          <p:nvPr/>
        </p:nvSpPr>
        <p:spPr>
          <a:xfrm>
            <a:off x="0" y="857400"/>
            <a:ext cx="4676700" cy="3869100"/>
          </a:xfrm>
          <a:prstGeom prst="rect">
            <a:avLst/>
          </a:prstGeom>
          <a:noFill/>
          <a:ln>
            <a:noFill/>
          </a:ln>
        </p:spPr>
        <p:txBody>
          <a:bodyPr anchorCtr="0" anchor="t" bIns="91425" lIns="91425" rIns="91425" tIns="91425">
            <a:noAutofit/>
          </a:bodyPr>
          <a:lstStyle/>
          <a:p>
            <a:pPr indent="-228600" lvl="0" marL="457200" marR="101600" rtl="0">
              <a:spcBef>
                <a:spcPts val="0"/>
              </a:spcBef>
              <a:buClr>
                <a:schemeClr val="dk1"/>
              </a:buClr>
              <a:buFont typeface="Georgia"/>
              <a:buChar char="●"/>
            </a:pPr>
            <a:r>
              <a:rPr b="1" lang="en">
                <a:solidFill>
                  <a:schemeClr val="dk1"/>
                </a:solidFill>
                <a:latin typeface="Georgia"/>
                <a:ea typeface="Georgia"/>
                <a:cs typeface="Georgia"/>
                <a:sym typeface="Georgia"/>
              </a:rPr>
              <a:t>Tendinopathy is a broad term</a:t>
            </a:r>
            <a:r>
              <a:rPr lang="en">
                <a:solidFill>
                  <a:schemeClr val="dk1"/>
                </a:solidFill>
                <a:latin typeface="Georgia"/>
                <a:ea typeface="Georgia"/>
                <a:cs typeface="Georgia"/>
                <a:sym typeface="Georgia"/>
              </a:rPr>
              <a:t> encompassing painful conditions occurring in and around tendons in response to overuse. </a:t>
            </a:r>
          </a:p>
          <a:p>
            <a:pPr lvl="0" marR="101600" rtl="0">
              <a:spcBef>
                <a:spcPts val="0"/>
              </a:spcBef>
              <a:buNone/>
            </a:pPr>
            <a:r>
              <a:t/>
            </a:r>
            <a:endParaRPr>
              <a:solidFill>
                <a:schemeClr val="dk1"/>
              </a:solidFill>
              <a:latin typeface="Georgia"/>
              <a:ea typeface="Georgia"/>
              <a:cs typeface="Georgia"/>
              <a:sym typeface="Georgia"/>
            </a:endParaRPr>
          </a:p>
          <a:p>
            <a:pPr indent="-228600" lvl="0" marL="457200" marR="101600" rtl="0">
              <a:spcBef>
                <a:spcPts val="0"/>
              </a:spcBef>
              <a:buClr>
                <a:schemeClr val="dk1"/>
              </a:buClr>
              <a:buFont typeface="Georgia"/>
              <a:buChar char="●"/>
            </a:pPr>
            <a:r>
              <a:rPr lang="en">
                <a:solidFill>
                  <a:schemeClr val="dk1"/>
                </a:solidFill>
                <a:latin typeface="Georgia"/>
                <a:ea typeface="Georgia"/>
                <a:cs typeface="Georgia"/>
                <a:sym typeface="Georgia"/>
              </a:rPr>
              <a:t>Tendons are </a:t>
            </a:r>
            <a:r>
              <a:rPr b="1" lang="en">
                <a:solidFill>
                  <a:schemeClr val="dk1"/>
                </a:solidFill>
                <a:latin typeface="Georgia"/>
                <a:ea typeface="Georgia"/>
                <a:cs typeface="Georgia"/>
                <a:sym typeface="Georgia"/>
              </a:rPr>
              <a:t>susceptible for injury in areas where compressed around bone</a:t>
            </a:r>
          </a:p>
          <a:p>
            <a:pPr lvl="0" marR="101600" rtl="0">
              <a:spcBef>
                <a:spcPts val="0"/>
              </a:spcBef>
              <a:buNone/>
            </a:pPr>
            <a:r>
              <a:t/>
            </a:r>
            <a:endParaRPr>
              <a:solidFill>
                <a:schemeClr val="dk1"/>
              </a:solidFill>
              <a:latin typeface="Georgia"/>
              <a:ea typeface="Georgia"/>
              <a:cs typeface="Georgia"/>
              <a:sym typeface="Georgia"/>
            </a:endParaRPr>
          </a:p>
          <a:p>
            <a:pPr indent="-228600" lvl="0" marL="457200" marR="101600" rtl="0">
              <a:spcBef>
                <a:spcPts val="0"/>
              </a:spcBef>
              <a:buClr>
                <a:schemeClr val="dk1"/>
              </a:buClr>
              <a:buFont typeface="Georgia"/>
              <a:buChar char="●"/>
            </a:pPr>
            <a:r>
              <a:rPr lang="en">
                <a:solidFill>
                  <a:schemeClr val="dk1"/>
                </a:solidFill>
                <a:latin typeface="Georgia"/>
                <a:ea typeface="Georgia"/>
                <a:cs typeface="Georgia"/>
                <a:sym typeface="Georgia"/>
              </a:rPr>
              <a:t>Multimodality options </a:t>
            </a:r>
            <a:r>
              <a:rPr b="1" lang="en">
                <a:solidFill>
                  <a:schemeClr val="dk1"/>
                </a:solidFill>
                <a:latin typeface="Georgia"/>
                <a:ea typeface="Georgia"/>
                <a:cs typeface="Georgia"/>
                <a:sym typeface="Georgia"/>
              </a:rPr>
              <a:t>(relative rest, activity modifications)</a:t>
            </a:r>
            <a:r>
              <a:rPr lang="en">
                <a:solidFill>
                  <a:schemeClr val="dk1"/>
                </a:solidFill>
                <a:latin typeface="Georgia"/>
                <a:ea typeface="Georgia"/>
                <a:cs typeface="Georgia"/>
                <a:sym typeface="Georgia"/>
              </a:rPr>
              <a:t> should be considered as the first line treatment of tendinopathies. </a:t>
            </a:r>
          </a:p>
          <a:p>
            <a:pPr lvl="0" marR="101600" rtl="0">
              <a:spcBef>
                <a:spcPts val="0"/>
              </a:spcBef>
              <a:buNone/>
            </a:pPr>
            <a:r>
              <a:t/>
            </a:r>
            <a:endParaRPr>
              <a:solidFill>
                <a:schemeClr val="dk1"/>
              </a:solidFill>
              <a:latin typeface="Georgia"/>
              <a:ea typeface="Georgia"/>
              <a:cs typeface="Georgia"/>
              <a:sym typeface="Georgia"/>
            </a:endParaRPr>
          </a:p>
          <a:p>
            <a:pPr indent="-228600" lvl="0" marL="457200" marR="101600" rtl="0">
              <a:spcBef>
                <a:spcPts val="0"/>
              </a:spcBef>
              <a:buClr>
                <a:schemeClr val="dk1"/>
              </a:buClr>
              <a:buFont typeface="Georgia"/>
              <a:buChar char="●"/>
            </a:pPr>
            <a:r>
              <a:rPr b="1" lang="en">
                <a:solidFill>
                  <a:schemeClr val="dk1"/>
                </a:solidFill>
                <a:latin typeface="Georgia"/>
                <a:ea typeface="Georgia"/>
                <a:cs typeface="Georgia"/>
                <a:sym typeface="Georgia"/>
              </a:rPr>
              <a:t>Inflammation - Exists but not the primary driver of pathology</a:t>
            </a:r>
          </a:p>
          <a:p>
            <a:pPr lvl="0" marR="101600" rtl="0">
              <a:spcBef>
                <a:spcPts val="0"/>
              </a:spcBef>
              <a:buNone/>
            </a:pPr>
            <a:r>
              <a:t/>
            </a:r>
            <a:endParaRPr>
              <a:solidFill>
                <a:schemeClr val="dk1"/>
              </a:solidFill>
              <a:latin typeface="Georgia"/>
              <a:ea typeface="Georgia"/>
              <a:cs typeface="Georgia"/>
              <a:sym typeface="Georgia"/>
            </a:endParaRPr>
          </a:p>
          <a:p>
            <a:pPr indent="-228600" lvl="0" marL="457200" marR="101600" rtl="0">
              <a:spcBef>
                <a:spcPts val="0"/>
              </a:spcBef>
              <a:buClr>
                <a:schemeClr val="dk1"/>
              </a:buClr>
              <a:buFont typeface="Georgia"/>
              <a:buChar char="●"/>
            </a:pPr>
            <a:r>
              <a:rPr b="1" lang="en">
                <a:solidFill>
                  <a:schemeClr val="dk1"/>
                </a:solidFill>
                <a:latin typeface="Georgia"/>
                <a:ea typeface="Georgia"/>
                <a:cs typeface="Georgia"/>
                <a:sym typeface="Georgia"/>
              </a:rPr>
              <a:t>Symptom modification -</a:t>
            </a:r>
            <a:r>
              <a:rPr lang="en">
                <a:solidFill>
                  <a:schemeClr val="dk1"/>
                </a:solidFill>
                <a:latin typeface="Georgia"/>
                <a:ea typeface="Georgia"/>
                <a:cs typeface="Georgia"/>
                <a:sym typeface="Georgia"/>
              </a:rPr>
              <a:t> Massage as an adjunctive therapy to relieve pain and reduce muscle inhibition.</a:t>
            </a:r>
          </a:p>
          <a:p>
            <a:pPr lvl="0" marR="101600" rtl="0">
              <a:spcBef>
                <a:spcPts val="0"/>
              </a:spcBef>
              <a:buNone/>
            </a:pPr>
            <a:r>
              <a:t/>
            </a:r>
            <a:endParaRPr sz="1600">
              <a:solidFill>
                <a:schemeClr val="dk1"/>
              </a:solidFill>
              <a:latin typeface="Georgia"/>
              <a:ea typeface="Georgia"/>
              <a:cs typeface="Georgia"/>
              <a:sym typeface="Georgia"/>
            </a:endParaRPr>
          </a:p>
        </p:txBody>
      </p:sp>
      <p:pic>
        <p:nvPicPr>
          <p:cNvPr descr="2017-05-15_1056.png" id="415" name="Shape 415"/>
          <p:cNvPicPr preferRelativeResize="0"/>
          <p:nvPr/>
        </p:nvPicPr>
        <p:blipFill>
          <a:blip r:embed="rId3">
            <a:alphaModFix/>
          </a:blip>
          <a:stretch>
            <a:fillRect/>
          </a:stretch>
        </p:blipFill>
        <p:spPr>
          <a:xfrm>
            <a:off x="4812924" y="0"/>
            <a:ext cx="4331124" cy="3960624"/>
          </a:xfrm>
          <a:prstGeom prst="rect">
            <a:avLst/>
          </a:prstGeom>
          <a:noFill/>
          <a:ln>
            <a:noFill/>
          </a:ln>
        </p:spPr>
      </p:pic>
      <p:sp>
        <p:nvSpPr>
          <p:cNvPr id="416" name="Shape 416"/>
          <p:cNvSpPr txBox="1"/>
          <p:nvPr/>
        </p:nvSpPr>
        <p:spPr>
          <a:xfrm>
            <a:off x="4812925" y="4040375"/>
            <a:ext cx="4331100" cy="537900"/>
          </a:xfrm>
          <a:prstGeom prst="rect">
            <a:avLst/>
          </a:prstGeom>
          <a:noFill/>
          <a:ln>
            <a:noFill/>
          </a:ln>
        </p:spPr>
        <p:txBody>
          <a:bodyPr anchorCtr="0" anchor="t" bIns="91425" lIns="91425" rIns="91425" tIns="91425">
            <a:noAutofit/>
          </a:bodyPr>
          <a:lstStyle/>
          <a:p>
            <a:pPr lvl="0">
              <a:spcBef>
                <a:spcPts val="0"/>
              </a:spcBef>
              <a:buClr>
                <a:schemeClr val="dk1"/>
              </a:buClr>
              <a:buFont typeface="Arial"/>
              <a:buNone/>
            </a:pPr>
            <a:r>
              <a:rPr lang="en">
                <a:solidFill>
                  <a:schemeClr val="dk1"/>
                </a:solidFill>
                <a:latin typeface="Georgia"/>
                <a:ea typeface="Georgia"/>
                <a:cs typeface="Georgia"/>
                <a:sym typeface="Georgia"/>
              </a:rPr>
              <a:t>Scott et al. (2015). Tendinopathy: Update on Pathophysiology. JOSPT.</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0" name="Shape 420"/>
        <p:cNvGrpSpPr/>
        <p:nvPr/>
      </p:nvGrpSpPr>
      <p:grpSpPr>
        <a:xfrm>
          <a:off x="0" y="0"/>
          <a:ext cx="0" cy="0"/>
          <a:chOff x="0" y="0"/>
          <a:chExt cx="0" cy="0"/>
        </a:xfrm>
      </p:grpSpPr>
      <p:sp>
        <p:nvSpPr>
          <p:cNvPr id="421" name="Shape 421"/>
          <p:cNvSpPr txBox="1"/>
          <p:nvPr>
            <p:ph idx="4294967295" type="title"/>
          </p:nvPr>
        </p:nvSpPr>
        <p:spPr>
          <a:xfrm>
            <a:off x="55375" y="0"/>
            <a:ext cx="3366000" cy="857400"/>
          </a:xfrm>
          <a:prstGeom prst="rect">
            <a:avLst/>
          </a:prstGeom>
        </p:spPr>
        <p:txBody>
          <a:bodyPr anchorCtr="0" anchor="ctr" bIns="91425" lIns="91425" rIns="91425" tIns="91425">
            <a:noAutofit/>
          </a:bodyPr>
          <a:lstStyle/>
          <a:p>
            <a:pPr lvl="0">
              <a:spcBef>
                <a:spcPts val="0"/>
              </a:spcBef>
              <a:buNone/>
            </a:pPr>
            <a:r>
              <a:rPr lang="en" sz="3000">
                <a:solidFill>
                  <a:srgbClr val="000000"/>
                </a:solidFill>
              </a:rPr>
              <a:t>Loading Programs</a:t>
            </a:r>
          </a:p>
        </p:txBody>
      </p:sp>
      <p:sp>
        <p:nvSpPr>
          <p:cNvPr id="422" name="Shape 422"/>
          <p:cNvSpPr txBox="1"/>
          <p:nvPr>
            <p:ph idx="4294967295" type="body"/>
          </p:nvPr>
        </p:nvSpPr>
        <p:spPr>
          <a:xfrm>
            <a:off x="0" y="1436575"/>
            <a:ext cx="9144000" cy="3706800"/>
          </a:xfrm>
          <a:prstGeom prst="rect">
            <a:avLst/>
          </a:prstGeom>
        </p:spPr>
        <p:txBody>
          <a:bodyPr anchorCtr="0" anchor="t" bIns="91425" lIns="91425" rIns="91425" tIns="91425">
            <a:noAutofit/>
          </a:bodyPr>
          <a:lstStyle/>
          <a:p>
            <a:pPr indent="-330200" lvl="0" marL="457200" marR="101600" rtl="0">
              <a:spcBef>
                <a:spcPts val="0"/>
              </a:spcBef>
              <a:buSzPct val="100000"/>
            </a:pPr>
            <a:r>
              <a:rPr b="1" lang="en" sz="1600"/>
              <a:t>Concentric – </a:t>
            </a:r>
            <a:r>
              <a:rPr lang="en" sz="1600"/>
              <a:t>evidence that this may be effective</a:t>
            </a:r>
          </a:p>
          <a:p>
            <a:pPr lvl="0" marR="101600" rtl="0">
              <a:spcBef>
                <a:spcPts val="0"/>
              </a:spcBef>
              <a:buNone/>
            </a:pPr>
            <a:r>
              <a:t/>
            </a:r>
            <a:endParaRPr sz="1600"/>
          </a:p>
          <a:p>
            <a:pPr indent="-330200" lvl="0" marL="457200" marR="101600" rtl="0">
              <a:spcBef>
                <a:spcPts val="0"/>
              </a:spcBef>
              <a:buSzPct val="100000"/>
              <a:buChar char="●"/>
            </a:pPr>
            <a:r>
              <a:rPr b="1" lang="en" sz="1600"/>
              <a:t>Eccentric – </a:t>
            </a:r>
            <a:r>
              <a:rPr lang="en" sz="1600"/>
              <a:t>best treatment available - “eccentric loading results in positive changes in ankle kinematics, lower-limb stiffness, and agonist/antagonist muscle activity ... possibly protecting the tendon from excessive load and providing an opportunity to heal” (Debenham et al. 2017)</a:t>
            </a:r>
          </a:p>
          <a:p>
            <a:pPr lvl="0" marR="101600" rtl="0">
              <a:spcBef>
                <a:spcPts val="0"/>
              </a:spcBef>
              <a:buNone/>
            </a:pPr>
            <a:r>
              <a:t/>
            </a:r>
            <a:endParaRPr b="1" sz="1600"/>
          </a:p>
          <a:p>
            <a:pPr indent="-330200" lvl="0" marL="457200" marR="101600" rtl="0">
              <a:spcBef>
                <a:spcPts val="0"/>
              </a:spcBef>
              <a:buSzPct val="100000"/>
              <a:buChar char="●"/>
            </a:pPr>
            <a:r>
              <a:rPr b="1" lang="en" sz="1600"/>
              <a:t>Isometrics –</a:t>
            </a:r>
            <a:r>
              <a:rPr lang="en" sz="1600"/>
              <a:t> give some short-term pain relief and cortical inhibition, and may be good for reactive/compressive tendinopathy </a:t>
            </a:r>
          </a:p>
          <a:p>
            <a:pPr lvl="0" marR="101600" rtl="0">
              <a:spcBef>
                <a:spcPts val="0"/>
              </a:spcBef>
              <a:buNone/>
            </a:pPr>
            <a:r>
              <a:t/>
            </a:r>
            <a:endParaRPr b="1" sz="1600"/>
          </a:p>
          <a:p>
            <a:pPr indent="-330200" lvl="0" marL="457200" marR="101600" rtl="0">
              <a:spcBef>
                <a:spcPts val="0"/>
              </a:spcBef>
              <a:buSzPct val="100000"/>
              <a:buChar char="●"/>
            </a:pPr>
            <a:r>
              <a:rPr b="1" lang="en" sz="1600"/>
              <a:t>Heavy slow resistance – </a:t>
            </a:r>
            <a:r>
              <a:rPr lang="en" sz="1600"/>
              <a:t>seems to be effective in patellar tendinopathy and achilles tendinopathy.</a:t>
            </a:r>
          </a:p>
          <a:p>
            <a:pPr lvl="0" marR="101600" rtl="0">
              <a:spcBef>
                <a:spcPts val="0"/>
              </a:spcBef>
              <a:buClr>
                <a:schemeClr val="dk1"/>
              </a:buClr>
              <a:buSzPct val="68750"/>
              <a:buFont typeface="Arial"/>
              <a:buNone/>
            </a:pPr>
            <a:r>
              <a:t/>
            </a:r>
            <a:endParaRPr sz="1600"/>
          </a:p>
          <a:p>
            <a:pPr lvl="0" marR="101600" rtl="0">
              <a:spcBef>
                <a:spcPts val="0"/>
              </a:spcBef>
              <a:buClr>
                <a:schemeClr val="dk1"/>
              </a:buClr>
              <a:buSzPct val="68750"/>
              <a:buFont typeface="Arial"/>
              <a:buNone/>
            </a:pPr>
            <a:r>
              <a:rPr lang="en" sz="1600"/>
              <a:t>Debenham et al. (2017). Modulation of Stretch-Shortening-Cycle Behavior With Eccentric Loading of Triceps Surae: A Possible Therapeutic Mechanism. J Sport Rehabil. </a:t>
            </a:r>
          </a:p>
        </p:txBody>
      </p:sp>
      <p:pic>
        <p:nvPicPr>
          <p:cNvPr descr="Eccentric_Exercises_for_achillies_Tendinopathy.png" id="423" name="Shape 423"/>
          <p:cNvPicPr preferRelativeResize="0"/>
          <p:nvPr/>
        </p:nvPicPr>
        <p:blipFill>
          <a:blip r:embed="rId3">
            <a:alphaModFix/>
          </a:blip>
          <a:stretch>
            <a:fillRect/>
          </a:stretch>
        </p:blipFill>
        <p:spPr>
          <a:xfrm>
            <a:off x="3632124" y="0"/>
            <a:ext cx="5511874" cy="14365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7" name="Shape 427"/>
        <p:cNvGrpSpPr/>
        <p:nvPr/>
      </p:nvGrpSpPr>
      <p:grpSpPr>
        <a:xfrm>
          <a:off x="0" y="0"/>
          <a:ext cx="0" cy="0"/>
          <a:chOff x="0" y="0"/>
          <a:chExt cx="0" cy="0"/>
        </a:xfrm>
      </p:grpSpPr>
      <p:sp>
        <p:nvSpPr>
          <p:cNvPr id="428" name="Shape 428"/>
          <p:cNvSpPr txBox="1"/>
          <p:nvPr>
            <p:ph idx="4294967295" type="title"/>
          </p:nvPr>
        </p:nvSpPr>
        <p:spPr>
          <a:xfrm>
            <a:off x="0" y="0"/>
            <a:ext cx="4386000" cy="601200"/>
          </a:xfrm>
          <a:prstGeom prst="rect">
            <a:avLst/>
          </a:prstGeom>
        </p:spPr>
        <p:txBody>
          <a:bodyPr anchorCtr="0" anchor="ctr" bIns="91425" lIns="91425" rIns="91425" tIns="91425">
            <a:noAutofit/>
          </a:bodyPr>
          <a:lstStyle/>
          <a:p>
            <a:pPr lvl="0">
              <a:spcBef>
                <a:spcPts val="0"/>
              </a:spcBef>
              <a:buNone/>
            </a:pPr>
            <a:r>
              <a:rPr lang="en" sz="3000">
                <a:solidFill>
                  <a:srgbClr val="000000"/>
                </a:solidFill>
              </a:rPr>
              <a:t>Myofascial Triggerpoints</a:t>
            </a:r>
          </a:p>
        </p:txBody>
      </p:sp>
      <p:sp>
        <p:nvSpPr>
          <p:cNvPr id="429" name="Shape 429"/>
          <p:cNvSpPr txBox="1"/>
          <p:nvPr>
            <p:ph idx="4294967295" type="body"/>
          </p:nvPr>
        </p:nvSpPr>
        <p:spPr>
          <a:xfrm>
            <a:off x="0" y="543800"/>
            <a:ext cx="9144000" cy="4542300"/>
          </a:xfrm>
          <a:prstGeom prst="rect">
            <a:avLst/>
          </a:prstGeom>
        </p:spPr>
        <p:txBody>
          <a:bodyPr anchorCtr="0" anchor="t" bIns="91425" lIns="91425" rIns="91425" tIns="91425">
            <a:noAutofit/>
          </a:bodyPr>
          <a:lstStyle/>
          <a:p>
            <a:pPr indent="-323850" lvl="0" marL="457200" marR="101600" rtl="0">
              <a:spcBef>
                <a:spcPts val="0"/>
              </a:spcBef>
              <a:buSzPct val="100000"/>
            </a:pPr>
            <a:r>
              <a:rPr lang="en" sz="1500"/>
              <a:t>Otzi “The Iceman” was discovered in the Alps of Austria - believed to be 5,300 years old had 61 tattoos corresponding with acupuncture points and myofascial trigger points. </a:t>
            </a:r>
          </a:p>
          <a:p>
            <a:pPr lvl="0" marR="101600" rtl="0">
              <a:spcBef>
                <a:spcPts val="0"/>
              </a:spcBef>
              <a:buNone/>
            </a:pPr>
            <a:r>
              <a:t/>
            </a:r>
            <a:endParaRPr sz="1500"/>
          </a:p>
          <a:p>
            <a:pPr indent="-323850" lvl="0" marL="457200" marR="101600" rtl="0">
              <a:spcBef>
                <a:spcPts val="0"/>
              </a:spcBef>
              <a:buSzPct val="100000"/>
            </a:pPr>
            <a:r>
              <a:rPr lang="en" sz="1500"/>
              <a:t>Similar phenomena have been independently identified by many different prehistoric cultures in Europe, Africa and Asia. </a:t>
            </a:r>
          </a:p>
          <a:p>
            <a:pPr lvl="0" marR="101600" rtl="0">
              <a:spcBef>
                <a:spcPts val="0"/>
              </a:spcBef>
              <a:buNone/>
            </a:pPr>
            <a:r>
              <a:t/>
            </a:r>
            <a:endParaRPr sz="1500"/>
          </a:p>
          <a:p>
            <a:pPr indent="-323850" lvl="0" marL="457200" marR="101600" rtl="0">
              <a:spcBef>
                <a:spcPts val="0"/>
              </a:spcBef>
              <a:spcAft>
                <a:spcPts val="0"/>
              </a:spcAft>
              <a:buSzPct val="100000"/>
            </a:pPr>
            <a:r>
              <a:rPr lang="en" sz="1500"/>
              <a:t>From a clinical perspective, myofascial trigger points describe a phenomenon — aching spots, the issue is that there is still uncertainty on the subject of triggerpoints (eg. what they are and the subjective nature of their identification). </a:t>
            </a:r>
          </a:p>
          <a:p>
            <a:pPr lvl="0" marR="101600" rtl="0">
              <a:spcBef>
                <a:spcPts val="0"/>
              </a:spcBef>
              <a:buNone/>
            </a:pPr>
            <a:r>
              <a:t/>
            </a:r>
            <a:endParaRPr sz="1500"/>
          </a:p>
          <a:p>
            <a:pPr indent="-323850" lvl="0" marL="457200" rtl="0">
              <a:spcBef>
                <a:spcPts val="0"/>
              </a:spcBef>
              <a:buSzPct val="100000"/>
            </a:pPr>
            <a:r>
              <a:rPr lang="en" sz="1500"/>
              <a:t>Pain distribution from trigger points are a useful sign that helps clinicians investigate pain patterns, even if our explanations about what a triggerpoint is has changed. </a:t>
            </a:r>
          </a:p>
          <a:p>
            <a:pPr lvl="0" rtl="0">
              <a:spcBef>
                <a:spcPts val="0"/>
              </a:spcBef>
              <a:buNone/>
            </a:pPr>
            <a:r>
              <a:t/>
            </a:r>
            <a:endParaRPr sz="1500"/>
          </a:p>
          <a:p>
            <a:pPr indent="-323850" lvl="0" marL="457200" rtl="0">
              <a:spcBef>
                <a:spcPts val="0"/>
              </a:spcBef>
              <a:buSzPct val="100000"/>
            </a:pPr>
            <a:r>
              <a:rPr lang="en" sz="1500"/>
              <a:t>Triggerpoint are often experienced in areas associated with areas rich in specialized sensory receptors. It is a </a:t>
            </a:r>
            <a:r>
              <a:rPr b="1" lang="en" sz="1500"/>
              <a:t>challenge to discern whether it is a site of primary hyperalgesia (site of tissue pathology) and secondary hyperalgesia (referred pain). </a:t>
            </a:r>
            <a:r>
              <a:rPr lang="en" sz="1500"/>
              <a:t>There is evidence of inflammatory chemicals in the interstitial tissues around trigger points, it is unknown whether the presence of inflammatory chemicals can be attributed to a CNS origin or a peripheral origin (Shah et al 2015). </a:t>
            </a:r>
          </a:p>
          <a:p>
            <a:pPr indent="0" lvl="0" marL="0" marR="101600" rtl="0">
              <a:spcBef>
                <a:spcPts val="0"/>
              </a:spcBef>
              <a:buNone/>
            </a:pPr>
            <a:r>
              <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type="ctrTitle"/>
          </p:nvPr>
        </p:nvSpPr>
        <p:spPr>
          <a:xfrm>
            <a:off x="661050" y="542100"/>
            <a:ext cx="7821900" cy="4059300"/>
          </a:xfrm>
          <a:prstGeom prst="rect">
            <a:avLst/>
          </a:prstGeom>
        </p:spPr>
        <p:txBody>
          <a:bodyPr anchorCtr="0" anchor="ctr" bIns="91425" lIns="91425" rIns="91425" tIns="91425">
            <a:noAutofit/>
          </a:bodyPr>
          <a:lstStyle/>
          <a:p>
            <a:pPr lvl="0" marR="101600" rtl="0">
              <a:spcBef>
                <a:spcPts val="0"/>
              </a:spcBef>
              <a:buNone/>
            </a:pPr>
            <a:r>
              <a:rPr lang="en" sz="7200"/>
              <a:t>Setting the Groundwork for Evidence Based Practice</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3" name="Shape 433"/>
        <p:cNvGrpSpPr/>
        <p:nvPr/>
      </p:nvGrpSpPr>
      <p:grpSpPr>
        <a:xfrm>
          <a:off x="0" y="0"/>
          <a:ext cx="0" cy="0"/>
          <a:chOff x="0" y="0"/>
          <a:chExt cx="0" cy="0"/>
        </a:xfrm>
      </p:grpSpPr>
      <p:sp>
        <p:nvSpPr>
          <p:cNvPr id="434" name="Shape 434"/>
          <p:cNvSpPr txBox="1"/>
          <p:nvPr/>
        </p:nvSpPr>
        <p:spPr>
          <a:xfrm>
            <a:off x="0" y="618000"/>
            <a:ext cx="9144000" cy="4525500"/>
          </a:xfrm>
          <a:prstGeom prst="rect">
            <a:avLst/>
          </a:prstGeom>
          <a:noFill/>
          <a:ln>
            <a:noFill/>
          </a:ln>
        </p:spPr>
        <p:txBody>
          <a:bodyPr anchorCtr="0" anchor="t" bIns="91425" lIns="91425" rIns="91425" tIns="91425">
            <a:noAutofit/>
          </a:bodyPr>
          <a:lstStyle/>
          <a:p>
            <a:pPr lvl="0" marR="101600" rtl="0">
              <a:spcBef>
                <a:spcPts val="0"/>
              </a:spcBef>
              <a:buClr>
                <a:schemeClr val="dk1"/>
              </a:buClr>
              <a:buFont typeface="Arial"/>
              <a:buNone/>
            </a:pPr>
            <a:r>
              <a:rPr lang="en">
                <a:solidFill>
                  <a:schemeClr val="dk1"/>
                </a:solidFill>
                <a:latin typeface="Georgia"/>
                <a:ea typeface="Georgia"/>
                <a:cs typeface="Georgia"/>
                <a:sym typeface="Georgia"/>
              </a:rPr>
              <a:t>Questions about trigger points remain to be answered; sore spots exist, but their etiology is still not well understood, hypothesis include: </a:t>
            </a:r>
          </a:p>
          <a:p>
            <a:pPr lvl="0" marR="101600" rtl="0">
              <a:spcBef>
                <a:spcPts val="0"/>
              </a:spcBef>
              <a:buClr>
                <a:schemeClr val="dk1"/>
              </a:buClr>
              <a:buFont typeface="Arial"/>
              <a:buNone/>
            </a:pPr>
            <a:r>
              <a:t/>
            </a:r>
            <a:endParaRPr>
              <a:solidFill>
                <a:schemeClr val="dk1"/>
              </a:solidFill>
              <a:latin typeface="Georgia"/>
              <a:ea typeface="Georgia"/>
              <a:cs typeface="Georgia"/>
              <a:sym typeface="Georgia"/>
            </a:endParaRPr>
          </a:p>
          <a:p>
            <a:pPr indent="-317500" lvl="0" marL="457200" marR="101600" rtl="0">
              <a:spcBef>
                <a:spcPts val="0"/>
              </a:spcBef>
              <a:buClr>
                <a:schemeClr val="dk1"/>
              </a:buClr>
              <a:buFont typeface="Georgia"/>
            </a:pPr>
            <a:r>
              <a:rPr b="1" lang="en">
                <a:solidFill>
                  <a:schemeClr val="dk1"/>
                </a:solidFill>
                <a:latin typeface="Georgia"/>
                <a:ea typeface="Georgia"/>
                <a:cs typeface="Georgia"/>
                <a:sym typeface="Georgia"/>
              </a:rPr>
              <a:t>Cinderella Hypothesis - </a:t>
            </a:r>
            <a:r>
              <a:rPr lang="en">
                <a:solidFill>
                  <a:srgbClr val="1D2129"/>
                </a:solidFill>
                <a:latin typeface="Georgia"/>
                <a:ea typeface="Georgia"/>
                <a:cs typeface="Georgia"/>
                <a:sym typeface="Georgia"/>
              </a:rPr>
              <a:t> low-level</a:t>
            </a:r>
            <a:r>
              <a:rPr lang="en">
                <a:solidFill>
                  <a:schemeClr val="dk1"/>
                </a:solidFill>
                <a:latin typeface="Georgia"/>
                <a:ea typeface="Georgia"/>
                <a:cs typeface="Georgia"/>
                <a:sym typeface="Georgia"/>
              </a:rPr>
              <a:t>, continuous muscle contractions overload tissues and makes “Cinderella” fibers susceptible to calcium dysregulation and subsequently sarcomere contracture (Bron et al. 2012).</a:t>
            </a:r>
          </a:p>
          <a:p>
            <a:pPr lvl="0" marR="101600" rtl="0">
              <a:spcBef>
                <a:spcPts val="0"/>
              </a:spcBef>
              <a:buNone/>
            </a:pPr>
            <a:r>
              <a:t/>
            </a:r>
            <a:endParaRPr>
              <a:solidFill>
                <a:schemeClr val="dk1"/>
              </a:solidFill>
              <a:latin typeface="Georgia"/>
              <a:ea typeface="Georgia"/>
              <a:cs typeface="Georgia"/>
              <a:sym typeface="Georgia"/>
            </a:endParaRPr>
          </a:p>
          <a:p>
            <a:pPr indent="-317500" lvl="0" marL="457200" marR="101600" rtl="0">
              <a:spcBef>
                <a:spcPts val="0"/>
              </a:spcBef>
              <a:buClr>
                <a:schemeClr val="dk1"/>
              </a:buClr>
              <a:buFont typeface="Georgia"/>
            </a:pPr>
            <a:r>
              <a:rPr b="1" lang="en">
                <a:solidFill>
                  <a:schemeClr val="dk1"/>
                </a:solidFill>
                <a:latin typeface="Georgia"/>
                <a:ea typeface="Georgia"/>
                <a:cs typeface="Georgia"/>
                <a:sym typeface="Georgia"/>
              </a:rPr>
              <a:t>Expanded Integrated Hypothesis -</a:t>
            </a:r>
            <a:r>
              <a:rPr lang="en">
                <a:solidFill>
                  <a:schemeClr val="dk1"/>
                </a:solidFill>
                <a:latin typeface="Georgia"/>
                <a:ea typeface="Georgia"/>
                <a:cs typeface="Georgia"/>
                <a:sym typeface="Georgia"/>
              </a:rPr>
              <a:t> the zone around a MTrP seems to be in an ischemic state resulting in a shortage of glucose and oxygen for metabolism </a:t>
            </a:r>
            <a:r>
              <a:rPr lang="en">
                <a:solidFill>
                  <a:srgbClr val="1D2129"/>
                </a:solidFill>
                <a:latin typeface="Georgia"/>
                <a:ea typeface="Georgia"/>
                <a:cs typeface="Georgia"/>
                <a:sym typeface="Georgia"/>
              </a:rPr>
              <a:t>and subsequent sarcomere contracture </a:t>
            </a:r>
            <a:r>
              <a:rPr lang="en">
                <a:solidFill>
                  <a:schemeClr val="dk1"/>
                </a:solidFill>
                <a:latin typeface="Georgia"/>
                <a:ea typeface="Georgia"/>
                <a:cs typeface="Georgia"/>
                <a:sym typeface="Georgia"/>
              </a:rPr>
              <a:t>(Simons 2008). </a:t>
            </a:r>
            <a:r>
              <a:rPr lang="en">
                <a:solidFill>
                  <a:schemeClr val="dk1"/>
                </a:solidFill>
                <a:latin typeface="Georgia"/>
                <a:ea typeface="Georgia"/>
                <a:cs typeface="Georgia"/>
                <a:sym typeface="Georgia"/>
              </a:rPr>
              <a:t>It is proposed that improved perfusion and oxygen delivery to the muscle, encourages the removal of cellular exudates and drainage of metabolic waste (</a:t>
            </a:r>
            <a:r>
              <a:rPr lang="en">
                <a:solidFill>
                  <a:schemeClr val="dk1"/>
                </a:solidFill>
                <a:latin typeface="Georgia"/>
                <a:ea typeface="Georgia"/>
                <a:cs typeface="Georgia"/>
                <a:sym typeface="Georgia"/>
                <a:hlinkClick r:id="rId3"/>
              </a:rPr>
              <a:t>Moraska et al. 2013</a:t>
            </a:r>
            <a:r>
              <a:rPr lang="en">
                <a:solidFill>
                  <a:schemeClr val="dk1"/>
                </a:solidFill>
                <a:latin typeface="Georgia"/>
                <a:ea typeface="Georgia"/>
                <a:cs typeface="Georgia"/>
                <a:sym typeface="Georgia"/>
              </a:rPr>
              <a:t>).</a:t>
            </a:r>
          </a:p>
          <a:p>
            <a:pPr lvl="0" marR="101600" rtl="0">
              <a:spcBef>
                <a:spcPts val="0"/>
              </a:spcBef>
              <a:buNone/>
            </a:pPr>
            <a:r>
              <a:t/>
            </a:r>
            <a:endParaRPr>
              <a:solidFill>
                <a:schemeClr val="dk1"/>
              </a:solidFill>
              <a:latin typeface="Georgia"/>
              <a:ea typeface="Georgia"/>
              <a:cs typeface="Georgia"/>
              <a:sym typeface="Georgia"/>
            </a:endParaRPr>
          </a:p>
          <a:p>
            <a:pPr indent="-317500" lvl="0" marL="457200" marR="101600" rtl="0">
              <a:spcBef>
                <a:spcPts val="0"/>
              </a:spcBef>
              <a:buClr>
                <a:schemeClr val="dk1"/>
              </a:buClr>
              <a:buFont typeface="Georgia"/>
            </a:pPr>
            <a:r>
              <a:rPr b="1" lang="en">
                <a:solidFill>
                  <a:schemeClr val="dk1"/>
                </a:solidFill>
                <a:latin typeface="Georgia"/>
                <a:ea typeface="Georgia"/>
                <a:cs typeface="Georgia"/>
                <a:sym typeface="Georgia"/>
              </a:rPr>
              <a:t>Neuroinflammation -</a:t>
            </a:r>
            <a:r>
              <a:rPr lang="en">
                <a:solidFill>
                  <a:schemeClr val="dk1"/>
                </a:solidFill>
                <a:latin typeface="Georgia"/>
                <a:ea typeface="Georgia"/>
                <a:cs typeface="Georgia"/>
                <a:sym typeface="Georgia"/>
              </a:rPr>
              <a:t> Neurogenic inflammation is generated by the release of inflammatory substances from the axon, resulting in a lower the threshold for depolarization (Quintner et al. 2015).</a:t>
            </a:r>
          </a:p>
          <a:p>
            <a:pPr lvl="0" marR="101600" rtl="0">
              <a:spcBef>
                <a:spcPts val="0"/>
              </a:spcBef>
              <a:buNone/>
            </a:pPr>
            <a:r>
              <a:t/>
            </a:r>
            <a:endParaRPr>
              <a:solidFill>
                <a:schemeClr val="dk1"/>
              </a:solidFill>
              <a:latin typeface="Georgia"/>
              <a:ea typeface="Georgia"/>
              <a:cs typeface="Georgia"/>
              <a:sym typeface="Georgia"/>
            </a:endParaRPr>
          </a:p>
          <a:p>
            <a:pPr indent="-317500" lvl="0" marL="457200" marR="101600" rtl="0">
              <a:spcBef>
                <a:spcPts val="0"/>
              </a:spcBef>
              <a:buClr>
                <a:schemeClr val="dk1"/>
              </a:buClr>
              <a:buFont typeface="Georgia"/>
            </a:pPr>
            <a:r>
              <a:rPr b="1" lang="en">
                <a:solidFill>
                  <a:schemeClr val="dk1"/>
                </a:solidFill>
                <a:latin typeface="Georgia"/>
                <a:ea typeface="Georgia"/>
                <a:cs typeface="Georgia"/>
                <a:sym typeface="Georgia"/>
              </a:rPr>
              <a:t>Central Sensitization - </a:t>
            </a:r>
            <a:r>
              <a:rPr lang="en">
                <a:solidFill>
                  <a:schemeClr val="dk1"/>
                </a:solidFill>
                <a:latin typeface="Georgia"/>
                <a:ea typeface="Georgia"/>
                <a:cs typeface="Georgia"/>
                <a:sym typeface="Georgia"/>
              </a:rPr>
              <a:t> Several studies support the hypothesis that TrP can induce central sensitization, and appropriate TrP treatment reduces central sensitization. In contrast, preliminary evidence suggests that central sensitization can also promote TrP activity, although further studies are needed. (</a:t>
            </a:r>
            <a:r>
              <a:rPr lang="en">
                <a:solidFill>
                  <a:schemeClr val="dk1"/>
                </a:solidFill>
                <a:latin typeface="Georgia"/>
                <a:ea typeface="Georgia"/>
                <a:cs typeface="Georgia"/>
                <a:sym typeface="Georgia"/>
              </a:rPr>
              <a:t>Fernández-de-las-Peñas et al. 2014). </a:t>
            </a:r>
          </a:p>
          <a:p>
            <a:pPr lvl="0" marR="101600" rtl="0">
              <a:spcBef>
                <a:spcPts val="0"/>
              </a:spcBef>
              <a:buNone/>
            </a:pPr>
            <a:r>
              <a:t/>
            </a:r>
            <a:endParaRPr>
              <a:solidFill>
                <a:schemeClr val="dk1"/>
              </a:solidFill>
              <a:latin typeface="Georgia"/>
              <a:ea typeface="Georgia"/>
              <a:cs typeface="Georgia"/>
              <a:sym typeface="Georgia"/>
            </a:endParaRPr>
          </a:p>
          <a:p>
            <a:pPr lvl="0" marR="101600" rtl="0">
              <a:spcBef>
                <a:spcPts val="0"/>
              </a:spcBef>
              <a:buClr>
                <a:schemeClr val="dk1"/>
              </a:buClr>
              <a:buFont typeface="Arial"/>
              <a:buNone/>
            </a:pPr>
            <a:r>
              <a:rPr lang="en">
                <a:solidFill>
                  <a:schemeClr val="dk1"/>
                </a:solidFill>
                <a:latin typeface="Georgia"/>
                <a:ea typeface="Georgia"/>
                <a:cs typeface="Georgia"/>
                <a:sym typeface="Georgia"/>
              </a:rPr>
              <a:t>Shah et al. (2015). Myofascial Trigger Points Then and Now: A Historical and Scientific Perspective. Pm&amp;r.</a:t>
            </a:r>
          </a:p>
        </p:txBody>
      </p:sp>
      <p:sp>
        <p:nvSpPr>
          <p:cNvPr id="435" name="Shape 435"/>
          <p:cNvSpPr txBox="1"/>
          <p:nvPr/>
        </p:nvSpPr>
        <p:spPr>
          <a:xfrm>
            <a:off x="100900" y="12600"/>
            <a:ext cx="5019600" cy="706200"/>
          </a:xfrm>
          <a:prstGeom prst="rect">
            <a:avLst/>
          </a:prstGeom>
          <a:noFill/>
          <a:ln>
            <a:noFill/>
          </a:ln>
        </p:spPr>
        <p:txBody>
          <a:bodyPr anchorCtr="0" anchor="t" bIns="91425" lIns="91425" rIns="91425" tIns="91425">
            <a:noAutofit/>
          </a:bodyPr>
          <a:lstStyle/>
          <a:p>
            <a:pPr lvl="0">
              <a:spcBef>
                <a:spcPts val="0"/>
              </a:spcBef>
              <a:buClr>
                <a:schemeClr val="dk1"/>
              </a:buClr>
              <a:buSzPct val="36666"/>
              <a:buFont typeface="Arial"/>
              <a:buNone/>
            </a:pPr>
            <a:r>
              <a:rPr lang="en" sz="3000">
                <a:solidFill>
                  <a:schemeClr val="dk1"/>
                </a:solidFill>
                <a:latin typeface="Georgia"/>
                <a:ea typeface="Georgia"/>
                <a:cs typeface="Georgia"/>
                <a:sym typeface="Georgia"/>
              </a:rPr>
              <a:t>Myofascial Triggerpoints</a:t>
            </a:r>
          </a:p>
          <a:p>
            <a:pPr lvl="0">
              <a:spcBef>
                <a:spcPts val="0"/>
              </a:spcBef>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9" name="Shape 439"/>
        <p:cNvGrpSpPr/>
        <p:nvPr/>
      </p:nvGrpSpPr>
      <p:grpSpPr>
        <a:xfrm>
          <a:off x="0" y="0"/>
          <a:ext cx="0" cy="0"/>
          <a:chOff x="0" y="0"/>
          <a:chExt cx="0" cy="0"/>
        </a:xfrm>
      </p:grpSpPr>
      <p:sp>
        <p:nvSpPr>
          <p:cNvPr id="440" name="Shape 440"/>
          <p:cNvSpPr txBox="1"/>
          <p:nvPr>
            <p:ph idx="1" type="body"/>
          </p:nvPr>
        </p:nvSpPr>
        <p:spPr>
          <a:xfrm>
            <a:off x="3035350" y="1672725"/>
            <a:ext cx="6108600" cy="2990400"/>
          </a:xfrm>
          <a:prstGeom prst="rect">
            <a:avLst/>
          </a:prstGeom>
        </p:spPr>
        <p:txBody>
          <a:bodyPr anchorCtr="0" anchor="t" bIns="91425" lIns="91425" rIns="91425" tIns="91425">
            <a:noAutofit/>
          </a:bodyPr>
          <a:lstStyle/>
          <a:p>
            <a:pPr lvl="0" marR="101600" rtl="0">
              <a:lnSpc>
                <a:spcPct val="100000"/>
              </a:lnSpc>
              <a:spcBef>
                <a:spcPts val="0"/>
              </a:spcBef>
              <a:spcAft>
                <a:spcPts val="0"/>
              </a:spcAft>
              <a:buNone/>
            </a:pPr>
            <a:r>
              <a:rPr lang="en" sz="1200">
                <a:solidFill>
                  <a:srgbClr val="030303"/>
                </a:solidFill>
              </a:rPr>
              <a:t>"The fascial system interpenetrates and surrounds all organs, muscles, bones and nerve fibers, endowing the body with a functional structure, and providing an environment that enables all body systems to operate in an integrated manner." </a:t>
            </a:r>
          </a:p>
          <a:p>
            <a:pPr lvl="0" marR="101600" rtl="0">
              <a:lnSpc>
                <a:spcPct val="100000"/>
              </a:lnSpc>
              <a:spcBef>
                <a:spcPts val="0"/>
              </a:spcBef>
              <a:spcAft>
                <a:spcPts val="0"/>
              </a:spcAft>
              <a:buNone/>
            </a:pPr>
            <a:r>
              <a:t/>
            </a:r>
            <a:endParaRPr sz="1200"/>
          </a:p>
          <a:p>
            <a:pPr lvl="0" marR="101600" rtl="0">
              <a:lnSpc>
                <a:spcPct val="100000"/>
              </a:lnSpc>
              <a:spcBef>
                <a:spcPts val="0"/>
              </a:spcBef>
              <a:spcAft>
                <a:spcPts val="0"/>
              </a:spcAft>
              <a:buNone/>
            </a:pPr>
            <a:r>
              <a:rPr lang="en" sz="1200">
                <a:solidFill>
                  <a:schemeClr val="dk1"/>
                </a:solidFill>
              </a:rPr>
              <a:t>Myofascial transitions have been described and verified by independent researchers (Wilke et al. 2016):</a:t>
            </a: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indent="-304800" lvl="0" marL="457200" marR="101600" rtl="0">
              <a:lnSpc>
                <a:spcPct val="100000"/>
              </a:lnSpc>
              <a:spcBef>
                <a:spcPts val="0"/>
              </a:spcBef>
              <a:spcAft>
                <a:spcPts val="0"/>
              </a:spcAft>
              <a:buClr>
                <a:schemeClr val="dk1"/>
              </a:buClr>
              <a:buSzPct val="100000"/>
              <a:buChar char="●"/>
            </a:pPr>
            <a:r>
              <a:rPr b="1" lang="en" sz="1200">
                <a:solidFill>
                  <a:schemeClr val="dk1"/>
                </a:solidFill>
              </a:rPr>
              <a:t>Superficial back line</a:t>
            </a:r>
            <a:r>
              <a:rPr lang="en" sz="1200">
                <a:solidFill>
                  <a:schemeClr val="dk1"/>
                </a:solidFill>
              </a:rPr>
              <a:t>- (plantar fascia-gastrocnemius; gastrocnemius-hamstrings; hamstrings-lumbar fascia/erector spinae) </a:t>
            </a: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indent="-304800" lvl="0" marL="457200" marR="101600" rtl="0">
              <a:lnSpc>
                <a:spcPct val="100000"/>
              </a:lnSpc>
              <a:spcBef>
                <a:spcPts val="0"/>
              </a:spcBef>
              <a:spcAft>
                <a:spcPts val="0"/>
              </a:spcAft>
              <a:buClr>
                <a:schemeClr val="dk1"/>
              </a:buClr>
              <a:buSzPct val="100000"/>
              <a:buChar char="●"/>
            </a:pPr>
            <a:r>
              <a:rPr b="1" lang="en" sz="1200">
                <a:solidFill>
                  <a:schemeClr val="dk1"/>
                </a:solidFill>
              </a:rPr>
              <a:t>Back functional line</a:t>
            </a:r>
            <a:r>
              <a:rPr lang="en" sz="1200">
                <a:solidFill>
                  <a:schemeClr val="dk1"/>
                </a:solidFill>
              </a:rPr>
              <a:t>- (latissimus-lumbar fascia; lumbar fascia-gluteus maximus; gluteus maximus-vastus lateralis) </a:t>
            </a: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indent="-304800" lvl="0" marL="457200" marR="101600" rtl="0">
              <a:lnSpc>
                <a:spcPct val="100000"/>
              </a:lnSpc>
              <a:spcBef>
                <a:spcPts val="0"/>
              </a:spcBef>
              <a:spcAft>
                <a:spcPts val="0"/>
              </a:spcAft>
              <a:buClr>
                <a:schemeClr val="dk1"/>
              </a:buClr>
              <a:buSzPct val="100000"/>
              <a:buChar char="●"/>
            </a:pPr>
            <a:r>
              <a:rPr b="1" lang="en" sz="1200">
                <a:solidFill>
                  <a:schemeClr val="dk1"/>
                </a:solidFill>
              </a:rPr>
              <a:t>Front functional line</a:t>
            </a:r>
            <a:r>
              <a:rPr lang="en" sz="1200">
                <a:solidFill>
                  <a:schemeClr val="dk1"/>
                </a:solidFill>
              </a:rPr>
              <a:t>- (pectoralis major-rectus abdominis; rectus abdominis-adductor longus) </a:t>
            </a:r>
          </a:p>
        </p:txBody>
      </p:sp>
      <p:pic>
        <p:nvPicPr>
          <p:cNvPr descr="Vesalius_Fabrica_p184.jpg" id="441" name="Shape 441"/>
          <p:cNvPicPr preferRelativeResize="0"/>
          <p:nvPr/>
        </p:nvPicPr>
        <p:blipFill>
          <a:blip r:embed="rId3">
            <a:alphaModFix/>
          </a:blip>
          <a:stretch>
            <a:fillRect/>
          </a:stretch>
        </p:blipFill>
        <p:spPr>
          <a:xfrm>
            <a:off x="0" y="0"/>
            <a:ext cx="3035355" cy="5143502"/>
          </a:xfrm>
          <a:prstGeom prst="rect">
            <a:avLst/>
          </a:prstGeom>
          <a:noFill/>
          <a:ln>
            <a:noFill/>
          </a:ln>
        </p:spPr>
      </p:pic>
      <p:pic>
        <p:nvPicPr>
          <p:cNvPr descr="Defining_the_fascial_system.png" id="442" name="Shape 442"/>
          <p:cNvPicPr preferRelativeResize="0"/>
          <p:nvPr/>
        </p:nvPicPr>
        <p:blipFill>
          <a:blip r:embed="rId4">
            <a:alphaModFix/>
          </a:blip>
          <a:stretch>
            <a:fillRect/>
          </a:stretch>
        </p:blipFill>
        <p:spPr>
          <a:xfrm>
            <a:off x="3035349" y="0"/>
            <a:ext cx="6108649" cy="1752469"/>
          </a:xfrm>
          <a:prstGeom prst="rect">
            <a:avLst/>
          </a:prstGeom>
          <a:noFill/>
          <a:ln>
            <a:noFill/>
          </a:ln>
        </p:spPr>
      </p:pic>
      <p:sp>
        <p:nvSpPr>
          <p:cNvPr id="443" name="Shape 443"/>
          <p:cNvSpPr txBox="1"/>
          <p:nvPr/>
        </p:nvSpPr>
        <p:spPr>
          <a:xfrm>
            <a:off x="103625" y="3016700"/>
            <a:ext cx="2931600" cy="2126700"/>
          </a:xfrm>
          <a:prstGeom prst="rect">
            <a:avLst/>
          </a:prstGeom>
          <a:noFill/>
          <a:ln>
            <a:noFill/>
          </a:ln>
        </p:spPr>
        <p:txBody>
          <a:bodyPr anchorCtr="0" anchor="t" bIns="91425" lIns="91425" rIns="91425" tIns="91425">
            <a:noAutofit/>
          </a:bodyPr>
          <a:lstStyle/>
          <a:p>
            <a:pPr lvl="0">
              <a:spcBef>
                <a:spcPts val="0"/>
              </a:spcBef>
              <a:buClr>
                <a:schemeClr val="dk1"/>
              </a:buClr>
              <a:buSzPct val="36666"/>
              <a:buFont typeface="Arial"/>
              <a:buNone/>
            </a:pPr>
            <a:r>
              <a:rPr b="1" lang="en" sz="3000">
                <a:solidFill>
                  <a:schemeClr val="lt1"/>
                </a:solidFill>
                <a:latin typeface="Georgia"/>
                <a:ea typeface="Georgia"/>
                <a:cs typeface="Georgia"/>
                <a:sym typeface="Georgia"/>
              </a:rPr>
              <a:t>Connections Exist Throughout The Body</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7" name="Shape 447"/>
        <p:cNvGrpSpPr/>
        <p:nvPr/>
      </p:nvGrpSpPr>
      <p:grpSpPr>
        <a:xfrm>
          <a:off x="0" y="0"/>
          <a:ext cx="0" cy="0"/>
          <a:chOff x="0" y="0"/>
          <a:chExt cx="0" cy="0"/>
        </a:xfrm>
      </p:grpSpPr>
      <p:sp>
        <p:nvSpPr>
          <p:cNvPr id="448" name="Shape 448"/>
          <p:cNvSpPr txBox="1"/>
          <p:nvPr>
            <p:ph idx="4294967295" type="title"/>
          </p:nvPr>
        </p:nvSpPr>
        <p:spPr>
          <a:xfrm>
            <a:off x="0" y="0"/>
            <a:ext cx="4393800" cy="671100"/>
          </a:xfrm>
          <a:prstGeom prst="rect">
            <a:avLst/>
          </a:prstGeom>
        </p:spPr>
        <p:txBody>
          <a:bodyPr anchorCtr="0" anchor="ctr" bIns="91425" lIns="91425" rIns="91425" tIns="91425">
            <a:noAutofit/>
          </a:bodyPr>
          <a:lstStyle/>
          <a:p>
            <a:pPr lvl="0">
              <a:spcBef>
                <a:spcPts val="0"/>
              </a:spcBef>
              <a:buNone/>
            </a:pPr>
            <a:r>
              <a:rPr lang="en" sz="3000">
                <a:solidFill>
                  <a:srgbClr val="000000"/>
                </a:solidFill>
              </a:rPr>
              <a:t>Joint Hypermobility</a:t>
            </a:r>
          </a:p>
        </p:txBody>
      </p:sp>
      <p:sp>
        <p:nvSpPr>
          <p:cNvPr id="449" name="Shape 449"/>
          <p:cNvSpPr txBox="1"/>
          <p:nvPr>
            <p:ph idx="4294967295" type="body"/>
          </p:nvPr>
        </p:nvSpPr>
        <p:spPr>
          <a:xfrm>
            <a:off x="61800" y="600000"/>
            <a:ext cx="6338699" cy="4497600"/>
          </a:xfrm>
          <a:prstGeom prst="rect">
            <a:avLst/>
          </a:prstGeom>
        </p:spPr>
        <p:txBody>
          <a:bodyPr anchorCtr="0" anchor="t" bIns="91425" lIns="91425" rIns="91425" tIns="91425">
            <a:noAutofit/>
          </a:bodyPr>
          <a:lstStyle/>
          <a:p>
            <a:pPr lvl="0">
              <a:spcBef>
                <a:spcPts val="0"/>
              </a:spcBef>
              <a:buNone/>
            </a:pPr>
            <a:r>
              <a:rPr lang="en" sz="1800">
                <a:solidFill>
                  <a:srgbClr val="000000"/>
                </a:solidFill>
              </a:rPr>
              <a:t>“Approximately 3% of the general population is believed to have joint hypermobility syndrome, but despite this high prevalence, due to lack of awareness, heterogeneity of clinical presentation, and reliance on physical examination for diagnosis, it is largely overlooked by primary care physicians as well as by specialists.” </a:t>
            </a:r>
          </a:p>
          <a:p>
            <a:pPr lvl="0">
              <a:spcBef>
                <a:spcPts val="0"/>
              </a:spcBef>
              <a:buNone/>
            </a:pPr>
            <a:r>
              <a:t/>
            </a:r>
            <a:endParaRPr sz="1800">
              <a:solidFill>
                <a:srgbClr val="000000"/>
              </a:solidFill>
            </a:endParaRPr>
          </a:p>
          <a:p>
            <a:pPr lvl="0">
              <a:spcBef>
                <a:spcPts val="0"/>
              </a:spcBef>
              <a:buNone/>
            </a:pPr>
            <a:r>
              <a:t/>
            </a:r>
            <a:endParaRPr sz="1800">
              <a:solidFill>
                <a:srgbClr val="000000"/>
              </a:solidFill>
            </a:endParaRPr>
          </a:p>
          <a:p>
            <a:pPr lvl="0">
              <a:spcBef>
                <a:spcPts val="0"/>
              </a:spcBef>
              <a:buNone/>
            </a:pPr>
            <a:r>
              <a:t/>
            </a:r>
            <a:endParaRPr sz="1800">
              <a:solidFill>
                <a:srgbClr val="000000"/>
              </a:solidFill>
            </a:endParaRPr>
          </a:p>
          <a:p>
            <a:pPr lvl="0">
              <a:spcBef>
                <a:spcPts val="0"/>
              </a:spcBef>
              <a:buNone/>
            </a:pPr>
            <a:r>
              <a:t/>
            </a:r>
            <a:endParaRPr sz="1800">
              <a:solidFill>
                <a:srgbClr val="000000"/>
              </a:solidFill>
            </a:endParaRPr>
          </a:p>
          <a:p>
            <a:pPr lvl="0">
              <a:spcBef>
                <a:spcPts val="0"/>
              </a:spcBef>
              <a:buNone/>
            </a:pPr>
            <a:r>
              <a:t/>
            </a:r>
            <a:endParaRPr sz="1800">
              <a:solidFill>
                <a:srgbClr val="000000"/>
              </a:solidFill>
            </a:endParaRPr>
          </a:p>
          <a:p>
            <a:pPr lvl="0" marR="101600" rtl="0">
              <a:spcBef>
                <a:spcPts val="0"/>
              </a:spcBef>
              <a:buClr>
                <a:schemeClr val="dk1"/>
              </a:buClr>
              <a:buSzPct val="61111"/>
              <a:buFont typeface="Arial"/>
              <a:buNone/>
            </a:pPr>
            <a:r>
              <a:rPr lang="en" sz="1800">
                <a:solidFill>
                  <a:srgbClr val="000000"/>
                </a:solidFill>
              </a:rPr>
              <a:t>Kumar et al. (2017). Joint Hypermobility Syndrome: Recognizing a Commonly Overlooked Cause of Chronic Pain. The American Journal of Medicine.</a:t>
            </a:r>
          </a:p>
          <a:p>
            <a:pPr lvl="0">
              <a:spcBef>
                <a:spcPts val="0"/>
              </a:spcBef>
              <a:buNone/>
            </a:pPr>
            <a:r>
              <a:t/>
            </a:r>
            <a:endParaRPr sz="2400">
              <a:solidFill>
                <a:srgbClr val="000000"/>
              </a:solidFill>
              <a:highlight>
                <a:srgbClr val="FFFFFF"/>
              </a:highlight>
            </a:endParaRPr>
          </a:p>
          <a:p>
            <a:pPr lvl="0">
              <a:spcBef>
                <a:spcPts val="0"/>
              </a:spcBef>
              <a:buNone/>
            </a:pPr>
            <a:r>
              <a:t/>
            </a:r>
            <a:endParaRPr sz="1000">
              <a:highlight>
                <a:srgbClr val="FFFFFF"/>
              </a:highlight>
              <a:latin typeface="Arial"/>
              <a:ea typeface="Arial"/>
              <a:cs typeface="Arial"/>
              <a:sym typeface="Arial"/>
            </a:endParaRPr>
          </a:p>
        </p:txBody>
      </p:sp>
      <p:pic>
        <p:nvPicPr>
          <p:cNvPr descr="10.1177_1941738114532431-fig3.jpg" id="450" name="Shape 450"/>
          <p:cNvPicPr preferRelativeResize="0"/>
          <p:nvPr/>
        </p:nvPicPr>
        <p:blipFill>
          <a:blip r:embed="rId3">
            <a:alphaModFix/>
          </a:blip>
          <a:stretch>
            <a:fillRect/>
          </a:stretch>
        </p:blipFill>
        <p:spPr>
          <a:xfrm>
            <a:off x="6400505" y="0"/>
            <a:ext cx="2802290"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spcBef>
                <a:spcPts val="0"/>
              </a:spcBef>
              <a:buNone/>
            </a:pPr>
            <a:r>
              <a:rPr lang="en"/>
              <a:t>Concussions</a:t>
            </a:r>
          </a:p>
        </p:txBody>
      </p:sp>
      <p:pic>
        <p:nvPicPr>
          <p:cNvPr descr="Concussion_Anatomy.png" id="456" name="Shape 456"/>
          <p:cNvPicPr preferRelativeResize="0"/>
          <p:nvPr/>
        </p:nvPicPr>
        <p:blipFill>
          <a:blip r:embed="rId3">
            <a:alphaModFix/>
          </a:blip>
          <a:stretch>
            <a:fillRect/>
          </a:stretch>
        </p:blipFill>
        <p:spPr>
          <a:xfrm>
            <a:off x="3871000" y="1188750"/>
            <a:ext cx="5272999" cy="3954749"/>
          </a:xfrm>
          <a:prstGeom prst="rect">
            <a:avLst/>
          </a:prstGeom>
          <a:noFill/>
          <a:ln>
            <a:noFill/>
          </a:ln>
        </p:spPr>
      </p:pic>
      <p:sp>
        <p:nvSpPr>
          <p:cNvPr id="457" name="Shape 457"/>
          <p:cNvSpPr txBox="1"/>
          <p:nvPr/>
        </p:nvSpPr>
        <p:spPr>
          <a:xfrm>
            <a:off x="8175" y="1193875"/>
            <a:ext cx="3990600" cy="3745200"/>
          </a:xfrm>
          <a:prstGeom prst="rect">
            <a:avLst/>
          </a:prstGeom>
          <a:noFill/>
          <a:ln>
            <a:noFill/>
          </a:ln>
        </p:spPr>
        <p:txBody>
          <a:bodyPr anchorCtr="0" anchor="t" bIns="91425" lIns="91425" rIns="91425" tIns="91425">
            <a:noAutofit/>
          </a:bodyPr>
          <a:lstStyle/>
          <a:p>
            <a:pPr lvl="0" rtl="0" algn="ctr">
              <a:spcBef>
                <a:spcPts val="600"/>
              </a:spcBef>
              <a:buNone/>
            </a:pPr>
            <a:r>
              <a:rPr lang="en" sz="2400">
                <a:solidFill>
                  <a:schemeClr val="dk1"/>
                </a:solidFill>
                <a:latin typeface="Georgia"/>
                <a:ea typeface="Georgia"/>
                <a:cs typeface="Georgia"/>
                <a:sym typeface="Georgia"/>
              </a:rPr>
              <a:t>“A concussion is a brain injury caused by a complex physical process affecting the brain, induced by biomechanical forces.”</a:t>
            </a:r>
          </a:p>
          <a:p>
            <a:pPr lvl="0" rtl="0" algn="l">
              <a:spcBef>
                <a:spcPts val="600"/>
              </a:spcBef>
              <a:buClr>
                <a:schemeClr val="dk1"/>
              </a:buClr>
              <a:buFont typeface="Arial"/>
              <a:buNone/>
            </a:pPr>
            <a:r>
              <a:t/>
            </a:r>
            <a:endParaRPr sz="2400">
              <a:solidFill>
                <a:schemeClr val="dk1"/>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1" name="Shape 461"/>
        <p:cNvGrpSpPr/>
        <p:nvPr/>
      </p:nvGrpSpPr>
      <p:grpSpPr>
        <a:xfrm>
          <a:off x="0" y="0"/>
          <a:ext cx="0" cy="0"/>
          <a:chOff x="0" y="0"/>
          <a:chExt cx="0" cy="0"/>
        </a:xfrm>
      </p:grpSpPr>
      <p:sp>
        <p:nvSpPr>
          <p:cNvPr id="462" name="Shape 462"/>
          <p:cNvSpPr txBox="1"/>
          <p:nvPr>
            <p:ph type="title"/>
          </p:nvPr>
        </p:nvSpPr>
        <p:spPr>
          <a:xfrm>
            <a:off x="0" y="0"/>
            <a:ext cx="9197100" cy="740100"/>
          </a:xfrm>
          <a:prstGeom prst="rect">
            <a:avLst/>
          </a:prstGeom>
        </p:spPr>
        <p:txBody>
          <a:bodyPr anchorCtr="0" anchor="b" bIns="91425" lIns="91425" rIns="91425" tIns="91425">
            <a:noAutofit/>
          </a:bodyPr>
          <a:lstStyle/>
          <a:p>
            <a:pPr lvl="0">
              <a:spcBef>
                <a:spcPts val="0"/>
              </a:spcBef>
              <a:buNone/>
            </a:pPr>
            <a:r>
              <a:rPr lang="en"/>
              <a:t>Concussion and Post-Concussion Syndrome</a:t>
            </a:r>
          </a:p>
        </p:txBody>
      </p:sp>
      <p:sp>
        <p:nvSpPr>
          <p:cNvPr id="463" name="Shape 463"/>
          <p:cNvSpPr txBox="1"/>
          <p:nvPr>
            <p:ph idx="1" type="body"/>
          </p:nvPr>
        </p:nvSpPr>
        <p:spPr>
          <a:xfrm>
            <a:off x="0" y="696600"/>
            <a:ext cx="5355300" cy="43530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61111"/>
              <a:buFont typeface="Arial"/>
              <a:buNone/>
            </a:pPr>
            <a:r>
              <a:rPr lang="en" sz="1800">
                <a:solidFill>
                  <a:schemeClr val="dk1"/>
                </a:solidFill>
              </a:rPr>
              <a:t>We aren't treating the concussion itself but instead, helping relieve associated factors: </a:t>
            </a:r>
          </a:p>
          <a:p>
            <a:pPr lvl="0" rtl="0">
              <a:lnSpc>
                <a:spcPct val="100000"/>
              </a:lnSpc>
              <a:spcBef>
                <a:spcPts val="0"/>
              </a:spcBef>
              <a:spcAft>
                <a:spcPts val="0"/>
              </a:spcAft>
              <a:buNone/>
            </a:pPr>
            <a:r>
              <a:t/>
            </a:r>
            <a:endParaRPr b="1" sz="1800"/>
          </a:p>
          <a:p>
            <a:pPr indent="-342900" lvl="0" marL="457200" rtl="0">
              <a:lnSpc>
                <a:spcPct val="100000"/>
              </a:lnSpc>
              <a:spcBef>
                <a:spcPts val="0"/>
              </a:spcBef>
              <a:spcAft>
                <a:spcPts val="0"/>
              </a:spcAft>
              <a:buSzPct val="100000"/>
            </a:pPr>
            <a:r>
              <a:rPr b="1" lang="en" sz="1800"/>
              <a:t>Manual Therapy to the Cervical Spine: </a:t>
            </a:r>
            <a:r>
              <a:rPr lang="en" sz="1800"/>
              <a:t>Treatment program based on patient-specific assessment findings and patient tolerance.</a:t>
            </a:r>
          </a:p>
          <a:p>
            <a:pPr lvl="0" rtl="0">
              <a:lnSpc>
                <a:spcPct val="100000"/>
              </a:lnSpc>
              <a:spcBef>
                <a:spcPts val="0"/>
              </a:spcBef>
              <a:spcAft>
                <a:spcPts val="0"/>
              </a:spcAft>
              <a:buNone/>
            </a:pPr>
            <a:r>
              <a:t/>
            </a:r>
            <a:endParaRPr sz="1800"/>
          </a:p>
          <a:p>
            <a:pPr indent="-342900" lvl="0" marL="457200" rtl="0">
              <a:lnSpc>
                <a:spcPct val="100000"/>
              </a:lnSpc>
              <a:spcBef>
                <a:spcPts val="0"/>
              </a:spcBef>
              <a:spcAft>
                <a:spcPts val="0"/>
              </a:spcAft>
              <a:buSzPct val="100000"/>
            </a:pPr>
            <a:r>
              <a:rPr b="1" lang="en" sz="1800"/>
              <a:t>Patient Education: </a:t>
            </a:r>
            <a:r>
              <a:rPr lang="en" sz="1800"/>
              <a:t>The most important part of the health care professional’s involvement in managing concussions; ongoing education and management strategies.</a:t>
            </a:r>
          </a:p>
        </p:txBody>
      </p:sp>
      <p:pic>
        <p:nvPicPr>
          <p:cNvPr descr="Gray800.png" id="464" name="Shape 464"/>
          <p:cNvPicPr preferRelativeResize="0"/>
          <p:nvPr/>
        </p:nvPicPr>
        <p:blipFill>
          <a:blip r:embed="rId3">
            <a:alphaModFix/>
          </a:blip>
          <a:stretch>
            <a:fillRect/>
          </a:stretch>
        </p:blipFill>
        <p:spPr>
          <a:xfrm>
            <a:off x="5355174" y="1511125"/>
            <a:ext cx="3788824" cy="2412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8" name="Shape 468"/>
        <p:cNvGrpSpPr/>
        <p:nvPr/>
      </p:nvGrpSpPr>
      <p:grpSpPr>
        <a:xfrm>
          <a:off x="0" y="0"/>
          <a:ext cx="0" cy="0"/>
          <a:chOff x="0" y="0"/>
          <a:chExt cx="0" cy="0"/>
        </a:xfrm>
      </p:grpSpPr>
      <p:sp>
        <p:nvSpPr>
          <p:cNvPr id="469" name="Shape 469"/>
          <p:cNvSpPr txBox="1"/>
          <p:nvPr>
            <p:ph idx="4294967295" type="title"/>
          </p:nvPr>
        </p:nvSpPr>
        <p:spPr>
          <a:xfrm>
            <a:off x="0" y="0"/>
            <a:ext cx="8229600" cy="638100"/>
          </a:xfrm>
          <a:prstGeom prst="rect">
            <a:avLst/>
          </a:prstGeom>
        </p:spPr>
        <p:txBody>
          <a:bodyPr anchorCtr="0" anchor="ctr" bIns="91425" lIns="91425" rIns="91425" tIns="91425">
            <a:noAutofit/>
          </a:bodyPr>
          <a:lstStyle/>
          <a:p>
            <a:pPr lvl="0">
              <a:spcBef>
                <a:spcPts val="0"/>
              </a:spcBef>
              <a:buNone/>
            </a:pPr>
            <a:r>
              <a:rPr lang="en" sz="3600">
                <a:solidFill>
                  <a:srgbClr val="000000"/>
                </a:solidFill>
              </a:rPr>
              <a:t>Concussion: General </a:t>
            </a:r>
            <a:r>
              <a:rPr lang="en" sz="3600">
                <a:solidFill>
                  <a:srgbClr val="000000"/>
                </a:solidFill>
              </a:rPr>
              <a:t>Consensus</a:t>
            </a:r>
            <a:r>
              <a:rPr lang="en" sz="3600">
                <a:solidFill>
                  <a:srgbClr val="000000"/>
                </a:solidFill>
              </a:rPr>
              <a:t> </a:t>
            </a:r>
          </a:p>
        </p:txBody>
      </p:sp>
      <p:sp>
        <p:nvSpPr>
          <p:cNvPr id="470" name="Shape 470"/>
          <p:cNvSpPr txBox="1"/>
          <p:nvPr>
            <p:ph idx="4294967295" type="body"/>
          </p:nvPr>
        </p:nvSpPr>
        <p:spPr>
          <a:xfrm>
            <a:off x="0" y="558200"/>
            <a:ext cx="9144000" cy="4532100"/>
          </a:xfrm>
          <a:prstGeom prst="rect">
            <a:avLst/>
          </a:prstGeom>
        </p:spPr>
        <p:txBody>
          <a:bodyPr anchorCtr="0" anchor="t" bIns="91425" lIns="91425" rIns="91425" tIns="91425">
            <a:noAutofit/>
          </a:bodyPr>
          <a:lstStyle/>
          <a:p>
            <a:pPr lvl="0" marR="101600" rtl="0">
              <a:spcBef>
                <a:spcPts val="0"/>
              </a:spcBef>
              <a:spcAft>
                <a:spcPts val="0"/>
              </a:spcAft>
              <a:buNone/>
            </a:pPr>
            <a:r>
              <a:rPr b="1" lang="en" sz="1400">
                <a:solidFill>
                  <a:srgbClr val="000000"/>
                </a:solidFill>
              </a:rPr>
              <a:t>Relative Rest - </a:t>
            </a:r>
            <a:r>
              <a:rPr lang="en" sz="1400">
                <a:solidFill>
                  <a:srgbClr val="000000"/>
                </a:solidFill>
              </a:rPr>
              <a:t>“A brief period </a:t>
            </a:r>
            <a:r>
              <a:rPr b="1" lang="en" sz="1400">
                <a:solidFill>
                  <a:srgbClr val="000000"/>
                </a:solidFill>
              </a:rPr>
              <a:t>(24-48 hours) of cognitive and physical rest</a:t>
            </a:r>
            <a:r>
              <a:rPr lang="en" sz="1400">
                <a:solidFill>
                  <a:srgbClr val="000000"/>
                </a:solidFill>
              </a:rPr>
              <a:t> is appropriate for most patients. Following this, patients should be encouraged to gradually increase activity.” (Schneider et al. 2017)</a:t>
            </a:r>
          </a:p>
          <a:p>
            <a:pPr lvl="0" marR="101600" rtl="0">
              <a:spcBef>
                <a:spcPts val="0"/>
              </a:spcBef>
              <a:spcAft>
                <a:spcPts val="0"/>
              </a:spcAft>
              <a:buNone/>
            </a:pPr>
            <a:r>
              <a:t/>
            </a:r>
            <a:endParaRPr sz="1400">
              <a:solidFill>
                <a:srgbClr val="000000"/>
              </a:solidFill>
            </a:endParaRPr>
          </a:p>
          <a:p>
            <a:pPr lvl="0" marR="101600" rtl="0">
              <a:spcBef>
                <a:spcPts val="0"/>
              </a:spcBef>
              <a:buNone/>
            </a:pPr>
            <a:r>
              <a:rPr b="1" lang="en" sz="1400"/>
              <a:t>Long-term Effects</a:t>
            </a:r>
            <a:r>
              <a:rPr b="1" lang="en" sz="1400">
                <a:solidFill>
                  <a:srgbClr val="000000"/>
                </a:solidFill>
              </a:rPr>
              <a:t> - </a:t>
            </a:r>
            <a:r>
              <a:rPr lang="en" sz="1400">
                <a:solidFill>
                  <a:srgbClr val="000000"/>
                </a:solidFill>
              </a:rPr>
              <a:t>“Multiple concussions appear to be a risk factor for cognitive impairment and mental health problems in some individuals. </a:t>
            </a:r>
            <a:r>
              <a:rPr b="1" lang="en" sz="1400">
                <a:solidFill>
                  <a:srgbClr val="000000"/>
                </a:solidFill>
              </a:rPr>
              <a:t>More research is needed to better understand the prevalence of chronic traumatic encephalopathy</a:t>
            </a:r>
            <a:r>
              <a:rPr lang="en" sz="1400">
                <a:solidFill>
                  <a:srgbClr val="000000"/>
                </a:solidFill>
              </a:rPr>
              <a:t> and other neurological conditions and diseases, and the extent to which they are related to concussions and/or repetitive neurotrauma sustained in sports.” (Manley et al. 2017)</a:t>
            </a:r>
          </a:p>
          <a:p>
            <a:pPr lvl="0" marR="101600" rtl="0">
              <a:spcBef>
                <a:spcPts val="0"/>
              </a:spcBef>
              <a:spcAft>
                <a:spcPts val="0"/>
              </a:spcAft>
              <a:buNone/>
            </a:pPr>
            <a:br>
              <a:rPr lang="en" sz="1400">
                <a:solidFill>
                  <a:srgbClr val="000000"/>
                </a:solidFill>
              </a:rPr>
            </a:br>
            <a:r>
              <a:rPr b="1" lang="en" sz="1400">
                <a:solidFill>
                  <a:srgbClr val="000000"/>
                </a:solidFill>
              </a:rPr>
              <a:t>Whiplash Associated Disorder- </a:t>
            </a:r>
            <a:r>
              <a:rPr lang="en" sz="1400">
                <a:solidFill>
                  <a:srgbClr val="000000"/>
                </a:solidFill>
              </a:rPr>
              <a:t>“Concussion is typically defined as a mild brain injury, and yet the brain is unlikely to be the only source of persistent post-concussion symptoms. </a:t>
            </a:r>
            <a:r>
              <a:rPr b="1" lang="en" sz="1400">
                <a:solidFill>
                  <a:srgbClr val="000000"/>
                </a:solidFill>
              </a:rPr>
              <a:t>Concurrent injury to the cervical spine in particular is acknowledged as a potential source of common persistent symptoms such as headache, dizziness and neck pain</a:t>
            </a:r>
            <a:r>
              <a:rPr lang="en" sz="1400">
                <a:solidFill>
                  <a:srgbClr val="000000"/>
                </a:solidFill>
              </a:rPr>
              <a:t>.”  (Kennedy et al. 2017)</a:t>
            </a:r>
          </a:p>
          <a:p>
            <a:pPr lvl="0" marR="101600" rtl="0">
              <a:spcBef>
                <a:spcPts val="0"/>
              </a:spcBef>
              <a:spcAft>
                <a:spcPts val="0"/>
              </a:spcAft>
              <a:buNone/>
            </a:pPr>
            <a:r>
              <a:t/>
            </a:r>
            <a:endParaRPr sz="1400">
              <a:solidFill>
                <a:srgbClr val="000000"/>
              </a:solidFill>
            </a:endParaRPr>
          </a:p>
          <a:p>
            <a:pPr lvl="0" marR="101600" rtl="0">
              <a:spcBef>
                <a:spcPts val="0"/>
              </a:spcBef>
              <a:spcAft>
                <a:spcPts val="0"/>
              </a:spcAft>
              <a:buNone/>
            </a:pPr>
            <a:r>
              <a:rPr lang="en" sz="1400">
                <a:solidFill>
                  <a:srgbClr val="000000"/>
                </a:solidFill>
              </a:rPr>
              <a:t>Kennedy et al. (2017) Clinical characteristics and outcomes of treatment of the cervical spine in patients with persistent post-concussion symptoms: A retrospective analysis, Musculoskeletal Science and Practice.</a:t>
            </a:r>
          </a:p>
          <a:p>
            <a:pPr lvl="0" marR="101600" rtl="0">
              <a:spcBef>
                <a:spcPts val="0"/>
              </a:spcBef>
              <a:spcAft>
                <a:spcPts val="0"/>
              </a:spcAft>
              <a:buNone/>
            </a:pPr>
            <a:r>
              <a:t/>
            </a:r>
            <a:endParaRPr sz="1400">
              <a:solidFill>
                <a:srgbClr val="000000"/>
              </a:solidFill>
            </a:endParaRPr>
          </a:p>
          <a:p>
            <a:pPr lvl="0" marR="101600" rtl="0">
              <a:spcBef>
                <a:spcPts val="0"/>
              </a:spcBef>
              <a:spcAft>
                <a:spcPts val="0"/>
              </a:spcAft>
              <a:buNone/>
            </a:pPr>
            <a:r>
              <a:rPr lang="en" sz="1400">
                <a:solidFill>
                  <a:srgbClr val="000000"/>
                </a:solidFill>
              </a:rPr>
              <a:t>Manley et al. (2017). A systematic review of potential long-term effects of sport-related concussion. Br J Sports Med.</a:t>
            </a:r>
          </a:p>
          <a:p>
            <a:pPr lvl="0" marR="101600" rtl="0">
              <a:spcBef>
                <a:spcPts val="0"/>
              </a:spcBef>
              <a:spcAft>
                <a:spcPts val="0"/>
              </a:spcAft>
              <a:buNone/>
            </a:pPr>
            <a:r>
              <a:t/>
            </a:r>
            <a:endParaRPr sz="1400">
              <a:solidFill>
                <a:srgbClr val="000000"/>
              </a:solidFill>
            </a:endParaRPr>
          </a:p>
          <a:p>
            <a:pPr lvl="0" marR="101600" rtl="0">
              <a:spcBef>
                <a:spcPts val="0"/>
              </a:spcBef>
              <a:spcAft>
                <a:spcPts val="0"/>
              </a:spcAft>
              <a:buNone/>
            </a:pPr>
            <a:r>
              <a:rPr lang="en" sz="1400">
                <a:solidFill>
                  <a:srgbClr val="000000"/>
                </a:solidFill>
              </a:rPr>
              <a:t>Schneider et al. (2017). Rest and treatment/rehabilitation following sport-related concussion: a systematic review. Br J Sports Med.</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4" name="Shape 474"/>
        <p:cNvGrpSpPr/>
        <p:nvPr/>
      </p:nvGrpSpPr>
      <p:grpSpPr>
        <a:xfrm>
          <a:off x="0" y="0"/>
          <a:ext cx="0" cy="0"/>
          <a:chOff x="0" y="0"/>
          <a:chExt cx="0" cy="0"/>
        </a:xfrm>
      </p:grpSpPr>
      <p:pic>
        <p:nvPicPr>
          <p:cNvPr descr="concussion self-management tools.png-large" id="475" name="Shape 475"/>
          <p:cNvPicPr preferRelativeResize="0"/>
          <p:nvPr/>
        </p:nvPicPr>
        <p:blipFill>
          <a:blip r:embed="rId3">
            <a:alphaModFix/>
          </a:blip>
          <a:stretch>
            <a:fillRect/>
          </a:stretch>
        </p:blipFill>
        <p:spPr>
          <a:xfrm>
            <a:off x="4664798" y="1196825"/>
            <a:ext cx="4483174" cy="3957800"/>
          </a:xfrm>
          <a:prstGeom prst="rect">
            <a:avLst/>
          </a:prstGeom>
          <a:noFill/>
          <a:ln>
            <a:noFill/>
          </a:ln>
        </p:spPr>
      </p:pic>
      <p:sp>
        <p:nvSpPr>
          <p:cNvPr id="476" name="Shape 476"/>
          <p:cNvSpPr txBox="1"/>
          <p:nvPr/>
        </p:nvSpPr>
        <p:spPr>
          <a:xfrm>
            <a:off x="206500" y="112625"/>
            <a:ext cx="4458300" cy="741600"/>
          </a:xfrm>
          <a:prstGeom prst="rect">
            <a:avLst/>
          </a:prstGeom>
          <a:noFill/>
          <a:ln>
            <a:noFill/>
          </a:ln>
        </p:spPr>
        <p:txBody>
          <a:bodyPr anchorCtr="0" anchor="t" bIns="91425" lIns="91425" rIns="91425" tIns="91425">
            <a:noAutofit/>
          </a:bodyPr>
          <a:lstStyle/>
          <a:p>
            <a:pPr lvl="0">
              <a:spcBef>
                <a:spcPts val="0"/>
              </a:spcBef>
              <a:buNone/>
            </a:pPr>
            <a:r>
              <a:rPr b="1" lang="en" sz="2400">
                <a:latin typeface="Georgia"/>
                <a:ea typeface="Georgia"/>
                <a:cs typeface="Georgia"/>
                <a:sym typeface="Georgia"/>
              </a:rPr>
              <a:t>Self Management Tools</a:t>
            </a:r>
          </a:p>
        </p:txBody>
      </p:sp>
      <p:sp>
        <p:nvSpPr>
          <p:cNvPr id="477" name="Shape 477"/>
          <p:cNvSpPr txBox="1"/>
          <p:nvPr/>
        </p:nvSpPr>
        <p:spPr>
          <a:xfrm>
            <a:off x="0" y="560925"/>
            <a:ext cx="4664700" cy="4593600"/>
          </a:xfrm>
          <a:prstGeom prst="rect">
            <a:avLst/>
          </a:prstGeom>
          <a:noFill/>
          <a:ln>
            <a:noFill/>
          </a:ln>
        </p:spPr>
        <p:txBody>
          <a:bodyPr anchorCtr="0" anchor="t" bIns="91425" lIns="91425" rIns="91425" tIns="91425">
            <a:noAutofit/>
          </a:bodyPr>
          <a:lstStyle/>
          <a:p>
            <a:pPr indent="-317500" lvl="0" marL="457200" rtl="0">
              <a:spcBef>
                <a:spcPts val="0"/>
              </a:spcBef>
              <a:buClr>
                <a:schemeClr val="dk1"/>
              </a:buClr>
              <a:buFont typeface="Georgia"/>
            </a:pPr>
            <a:r>
              <a:rPr b="1" lang="en">
                <a:solidFill>
                  <a:schemeClr val="dk1"/>
                </a:solidFill>
                <a:latin typeface="Georgia"/>
                <a:ea typeface="Georgia"/>
                <a:cs typeface="Georgia"/>
                <a:sym typeface="Georgia"/>
              </a:rPr>
              <a:t>Changes in the management</a:t>
            </a:r>
            <a:r>
              <a:rPr lang="en">
                <a:solidFill>
                  <a:schemeClr val="dk1"/>
                </a:solidFill>
                <a:latin typeface="Georgia"/>
                <a:ea typeface="Georgia"/>
                <a:cs typeface="Georgia"/>
                <a:sym typeface="Georgia"/>
              </a:rPr>
              <a:t> of concussions have occurred</a:t>
            </a:r>
          </a:p>
          <a:p>
            <a:pPr lvl="0" rtl="0">
              <a:spcBef>
                <a:spcPts val="0"/>
              </a:spcBef>
              <a:spcAft>
                <a:spcPts val="0"/>
              </a:spcAft>
              <a:buNone/>
            </a:pPr>
            <a:r>
              <a:t/>
            </a:r>
            <a:endParaRPr>
              <a:solidFill>
                <a:schemeClr val="dk1"/>
              </a:solidFill>
              <a:latin typeface="Georgia"/>
              <a:ea typeface="Georgia"/>
              <a:cs typeface="Georgia"/>
              <a:sym typeface="Georgia"/>
            </a:endParaRPr>
          </a:p>
          <a:p>
            <a:pPr indent="-317500" lvl="0" marL="457200" rtl="0">
              <a:spcBef>
                <a:spcPts val="0"/>
              </a:spcBef>
              <a:spcAft>
                <a:spcPts val="0"/>
              </a:spcAft>
              <a:buClr>
                <a:schemeClr val="dk1"/>
              </a:buClr>
              <a:buFont typeface="Georgia"/>
            </a:pPr>
            <a:r>
              <a:rPr b="1" lang="en">
                <a:solidFill>
                  <a:schemeClr val="dk1"/>
                </a:solidFill>
                <a:latin typeface="Georgia"/>
                <a:ea typeface="Georgia"/>
                <a:cs typeface="Georgia"/>
                <a:sym typeface="Georgia"/>
              </a:rPr>
              <a:t>No objective measures to diagnose concussion,</a:t>
            </a:r>
            <a:r>
              <a:rPr lang="en">
                <a:solidFill>
                  <a:schemeClr val="dk1"/>
                </a:solidFill>
                <a:latin typeface="Georgia"/>
                <a:ea typeface="Georgia"/>
                <a:cs typeface="Georgia"/>
                <a:sym typeface="Georgia"/>
              </a:rPr>
              <a:t> concussion is biochemical in nature</a:t>
            </a:r>
          </a:p>
          <a:p>
            <a:pPr lvl="0" marR="101600" rtl="0">
              <a:spcBef>
                <a:spcPts val="0"/>
              </a:spcBef>
              <a:spcAft>
                <a:spcPts val="0"/>
              </a:spcAft>
              <a:buClr>
                <a:schemeClr val="dk1"/>
              </a:buClr>
              <a:buFont typeface="Arial"/>
              <a:buNone/>
            </a:pPr>
            <a:r>
              <a:t/>
            </a:r>
            <a:endParaRPr>
              <a:solidFill>
                <a:schemeClr val="dk1"/>
              </a:solidFill>
              <a:latin typeface="Georgia"/>
              <a:ea typeface="Georgia"/>
              <a:cs typeface="Georgia"/>
              <a:sym typeface="Georgia"/>
            </a:endParaRPr>
          </a:p>
          <a:p>
            <a:pPr indent="-317500" lvl="0" marL="457200" marR="101600" rtl="0">
              <a:spcBef>
                <a:spcPts val="0"/>
              </a:spcBef>
              <a:spcAft>
                <a:spcPts val="0"/>
              </a:spcAft>
              <a:buClr>
                <a:schemeClr val="dk1"/>
              </a:buClr>
              <a:buFont typeface="Georgia"/>
            </a:pPr>
            <a:r>
              <a:rPr b="1" lang="en">
                <a:solidFill>
                  <a:schemeClr val="dk1"/>
                </a:solidFill>
                <a:latin typeface="Georgia"/>
                <a:ea typeface="Georgia"/>
                <a:cs typeface="Georgia"/>
                <a:sym typeface="Georgia"/>
              </a:rPr>
              <a:t>Start low and go slow...</a:t>
            </a:r>
            <a:r>
              <a:rPr lang="en">
                <a:solidFill>
                  <a:schemeClr val="dk1"/>
                </a:solidFill>
                <a:latin typeface="Georgia"/>
                <a:ea typeface="Georgia"/>
                <a:cs typeface="Georgia"/>
                <a:sym typeface="Georgia"/>
              </a:rPr>
              <a:t> Time to heal is variable, the severity of injury is not known until symptoms resolve</a:t>
            </a:r>
          </a:p>
          <a:p>
            <a:pPr lvl="0">
              <a:spcBef>
                <a:spcPts val="0"/>
              </a:spcBef>
              <a:spcAft>
                <a:spcPts val="0"/>
              </a:spcAft>
              <a:buClr>
                <a:schemeClr val="dk1"/>
              </a:buClr>
              <a:buFont typeface="Arial"/>
              <a:buNone/>
            </a:pPr>
            <a:r>
              <a:t/>
            </a:r>
            <a:endParaRPr>
              <a:solidFill>
                <a:schemeClr val="dk1"/>
              </a:solidFill>
              <a:latin typeface="Georgia"/>
              <a:ea typeface="Georgia"/>
              <a:cs typeface="Georgia"/>
              <a:sym typeface="Georgia"/>
            </a:endParaRPr>
          </a:p>
          <a:p>
            <a:pPr indent="-317500" lvl="0" marL="457200" rtl="0">
              <a:spcBef>
                <a:spcPts val="0"/>
              </a:spcBef>
              <a:spcAft>
                <a:spcPts val="0"/>
              </a:spcAft>
              <a:buClr>
                <a:schemeClr val="dk1"/>
              </a:buClr>
              <a:buFont typeface="Georgia"/>
            </a:pPr>
            <a:r>
              <a:rPr lang="en">
                <a:solidFill>
                  <a:schemeClr val="dk1"/>
                </a:solidFill>
                <a:latin typeface="Georgia"/>
                <a:ea typeface="Georgia"/>
                <a:cs typeface="Georgia"/>
                <a:sym typeface="Georgia"/>
              </a:rPr>
              <a:t>Baseline testing lead to improved concussion management</a:t>
            </a:r>
          </a:p>
          <a:p>
            <a:pPr lvl="0">
              <a:spcBef>
                <a:spcPts val="0"/>
              </a:spcBef>
              <a:spcAft>
                <a:spcPts val="0"/>
              </a:spcAft>
              <a:buClr>
                <a:schemeClr val="dk1"/>
              </a:buClr>
              <a:buFont typeface="Arial"/>
              <a:buNone/>
            </a:pPr>
            <a:r>
              <a:t/>
            </a:r>
            <a:endParaRPr>
              <a:solidFill>
                <a:schemeClr val="dk1"/>
              </a:solidFill>
              <a:latin typeface="Georgia"/>
              <a:ea typeface="Georgia"/>
              <a:cs typeface="Georgia"/>
              <a:sym typeface="Georgia"/>
            </a:endParaRPr>
          </a:p>
          <a:p>
            <a:pPr indent="-317500" lvl="0" marL="457200" rtl="0">
              <a:spcBef>
                <a:spcPts val="0"/>
              </a:spcBef>
              <a:spcAft>
                <a:spcPts val="0"/>
              </a:spcAft>
              <a:buClr>
                <a:schemeClr val="dk1"/>
              </a:buClr>
              <a:buFont typeface="Georgia"/>
            </a:pPr>
            <a:r>
              <a:rPr lang="en">
                <a:solidFill>
                  <a:schemeClr val="dk1"/>
                </a:solidFill>
                <a:latin typeface="Georgia"/>
                <a:ea typeface="Georgia"/>
                <a:cs typeface="Georgia"/>
                <a:sym typeface="Georgia"/>
              </a:rPr>
              <a:t>Whiplash injuries often accompany concussions, treating whiplash symptoms can often improve outcomes in patients who suffer a concussion</a:t>
            </a:r>
          </a:p>
          <a:p>
            <a:pPr lvl="0">
              <a:spcBef>
                <a:spcPts val="0"/>
              </a:spcBef>
              <a:spcAft>
                <a:spcPts val="0"/>
              </a:spcAft>
              <a:buClr>
                <a:schemeClr val="dk1"/>
              </a:buClr>
              <a:buFont typeface="Arial"/>
              <a:buNone/>
            </a:pPr>
            <a:r>
              <a:t/>
            </a:r>
            <a:endParaRPr>
              <a:solidFill>
                <a:schemeClr val="dk1"/>
              </a:solidFill>
              <a:latin typeface="Georgia"/>
              <a:ea typeface="Georgia"/>
              <a:cs typeface="Georgia"/>
              <a:sym typeface="Georgia"/>
            </a:endParaRPr>
          </a:p>
          <a:p>
            <a:pPr indent="-317500" lvl="0" marL="457200" rtl="0">
              <a:spcBef>
                <a:spcPts val="0"/>
              </a:spcBef>
              <a:spcAft>
                <a:spcPts val="0"/>
              </a:spcAft>
              <a:buClr>
                <a:schemeClr val="dk1"/>
              </a:buClr>
              <a:buFont typeface="Georgia"/>
            </a:pPr>
            <a:r>
              <a:rPr lang="en">
                <a:solidFill>
                  <a:schemeClr val="dk1"/>
                </a:solidFill>
                <a:latin typeface="Georgia"/>
                <a:ea typeface="Georgia"/>
                <a:cs typeface="Georgia"/>
                <a:sym typeface="Georgia"/>
              </a:rPr>
              <a:t>What works for one person may not work for others </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1" name="Shape 481"/>
        <p:cNvGrpSpPr/>
        <p:nvPr/>
      </p:nvGrpSpPr>
      <p:grpSpPr>
        <a:xfrm>
          <a:off x="0" y="0"/>
          <a:ext cx="0" cy="0"/>
          <a:chOff x="0" y="0"/>
          <a:chExt cx="0" cy="0"/>
        </a:xfrm>
      </p:grpSpPr>
      <p:sp>
        <p:nvSpPr>
          <p:cNvPr id="482" name="Shape 482"/>
          <p:cNvSpPr txBox="1"/>
          <p:nvPr>
            <p:ph idx="4294967295" type="title"/>
          </p:nvPr>
        </p:nvSpPr>
        <p:spPr>
          <a:xfrm>
            <a:off x="0" y="0"/>
            <a:ext cx="6060600" cy="518400"/>
          </a:xfrm>
          <a:prstGeom prst="rect">
            <a:avLst/>
          </a:prstGeom>
        </p:spPr>
        <p:txBody>
          <a:bodyPr anchorCtr="0" anchor="ctr" bIns="91425" lIns="91425" rIns="91425" tIns="91425">
            <a:noAutofit/>
          </a:bodyPr>
          <a:lstStyle/>
          <a:p>
            <a:pPr lvl="0">
              <a:spcBef>
                <a:spcPts val="0"/>
              </a:spcBef>
              <a:buNone/>
            </a:pPr>
            <a:r>
              <a:rPr b="1" lang="en" sz="2400">
                <a:solidFill>
                  <a:srgbClr val="000000"/>
                </a:solidFill>
              </a:rPr>
              <a:t>Headaches and </a:t>
            </a:r>
            <a:r>
              <a:rPr b="1" lang="en" sz="2400">
                <a:solidFill>
                  <a:srgbClr val="000000"/>
                </a:solidFill>
              </a:rPr>
              <a:t>Migraines </a:t>
            </a:r>
          </a:p>
        </p:txBody>
      </p:sp>
      <p:sp>
        <p:nvSpPr>
          <p:cNvPr id="483" name="Shape 483"/>
          <p:cNvSpPr txBox="1"/>
          <p:nvPr>
            <p:ph idx="4294967295" type="body"/>
          </p:nvPr>
        </p:nvSpPr>
        <p:spPr>
          <a:xfrm>
            <a:off x="0" y="452650"/>
            <a:ext cx="6633900" cy="4624500"/>
          </a:xfrm>
          <a:prstGeom prst="rect">
            <a:avLst/>
          </a:prstGeom>
        </p:spPr>
        <p:txBody>
          <a:bodyPr anchorCtr="0" anchor="t" bIns="91425" lIns="91425" rIns="91425" tIns="91425">
            <a:noAutofit/>
          </a:bodyPr>
          <a:lstStyle/>
          <a:p>
            <a:pPr lvl="0" rtl="0">
              <a:spcBef>
                <a:spcPts val="0"/>
              </a:spcBef>
              <a:buNone/>
            </a:pPr>
            <a:r>
              <a:rPr lang="en" sz="1200">
                <a:solidFill>
                  <a:srgbClr val="000000"/>
                </a:solidFill>
              </a:rPr>
              <a:t>The goal is to decrease the individual’s headache frequency, intensity, duration and acute medication requirements. </a:t>
            </a:r>
          </a:p>
          <a:p>
            <a:pPr lvl="0" rtl="0">
              <a:spcBef>
                <a:spcPts val="0"/>
              </a:spcBef>
              <a:spcAft>
                <a:spcPts val="0"/>
              </a:spcAft>
              <a:buNone/>
            </a:pPr>
            <a:r>
              <a:t/>
            </a:r>
            <a:endParaRPr sz="1200">
              <a:solidFill>
                <a:srgbClr val="000000"/>
              </a:solidFill>
            </a:endParaRPr>
          </a:p>
          <a:p>
            <a:pPr lvl="0" rtl="0">
              <a:spcBef>
                <a:spcPts val="0"/>
              </a:spcBef>
              <a:spcAft>
                <a:spcPts val="0"/>
              </a:spcAft>
              <a:buNone/>
            </a:pPr>
            <a:r>
              <a:rPr b="1" lang="en" sz="1200">
                <a:solidFill>
                  <a:srgbClr val="000000"/>
                </a:solidFill>
              </a:rPr>
              <a:t>Massage Therapy - </a:t>
            </a:r>
            <a:r>
              <a:rPr lang="en" sz="1200">
                <a:solidFill>
                  <a:srgbClr val="000000"/>
                </a:solidFill>
              </a:rPr>
              <a:t>Treatment focus on the impairments that may be related to or irritating, and dosage is based on patient-specific assessment findings and patient tolerance. </a:t>
            </a:r>
          </a:p>
          <a:p>
            <a:pPr indent="-304800" lvl="0" marL="457200" rtl="0">
              <a:spcBef>
                <a:spcPts val="0"/>
              </a:spcBef>
              <a:buClr>
                <a:srgbClr val="000000"/>
              </a:buClr>
              <a:buSzPct val="100000"/>
              <a:buFont typeface="Arial"/>
            </a:pPr>
            <a:r>
              <a:rPr b="1" lang="en" sz="1200">
                <a:solidFill>
                  <a:srgbClr val="000000"/>
                </a:solidFill>
              </a:rPr>
              <a:t>Tension type headaches</a:t>
            </a:r>
            <a:r>
              <a:rPr lang="en" sz="1200">
                <a:solidFill>
                  <a:srgbClr val="000000"/>
                </a:solidFill>
              </a:rPr>
              <a:t>  (Ferragut-Garcías et al. 2017, Nahin et al. 2016, Varatharajan et al. 2016).</a:t>
            </a:r>
          </a:p>
          <a:p>
            <a:pPr indent="-304800" lvl="0" marL="457200" rtl="0">
              <a:spcBef>
                <a:spcPts val="0"/>
              </a:spcBef>
              <a:buClr>
                <a:srgbClr val="000000"/>
              </a:buClr>
              <a:buSzPct val="100000"/>
              <a:buFont typeface="Arial"/>
            </a:pPr>
            <a:r>
              <a:rPr b="1" lang="en" sz="1200">
                <a:solidFill>
                  <a:srgbClr val="000000"/>
                </a:solidFill>
              </a:rPr>
              <a:t>Migraines</a:t>
            </a:r>
            <a:r>
              <a:rPr lang="en" sz="1200">
                <a:solidFill>
                  <a:srgbClr val="000000"/>
                </a:solidFill>
              </a:rPr>
              <a:t> (Chaibi et al. 2011, Happe et al. 2016)</a:t>
            </a:r>
          </a:p>
          <a:p>
            <a:pPr indent="-304800" lvl="0" marL="457200" rtl="0">
              <a:spcBef>
                <a:spcPts val="0"/>
              </a:spcBef>
              <a:buClr>
                <a:srgbClr val="000000"/>
              </a:buClr>
              <a:buSzPct val="100000"/>
              <a:buFont typeface="Arial"/>
            </a:pPr>
            <a:r>
              <a:rPr b="1" lang="en" sz="1200">
                <a:solidFill>
                  <a:srgbClr val="000000"/>
                </a:solidFill>
              </a:rPr>
              <a:t>Tinnitus </a:t>
            </a:r>
            <a:r>
              <a:rPr lang="en" sz="1200">
                <a:solidFill>
                  <a:srgbClr val="000000"/>
                </a:solidFill>
              </a:rPr>
              <a:t>(Michiels et al. 2017)</a:t>
            </a:r>
          </a:p>
          <a:p>
            <a:pPr lvl="0" rtl="0">
              <a:spcBef>
                <a:spcPts val="0"/>
              </a:spcBef>
              <a:buNone/>
            </a:pPr>
            <a:r>
              <a:t/>
            </a:r>
            <a:endParaRPr sz="1200">
              <a:solidFill>
                <a:srgbClr val="000000"/>
              </a:solidFill>
            </a:endParaRPr>
          </a:p>
          <a:p>
            <a:pPr lvl="0" rtl="0">
              <a:spcBef>
                <a:spcPts val="0"/>
              </a:spcBef>
              <a:buClr>
                <a:schemeClr val="dk1"/>
              </a:buClr>
              <a:buSzPct val="91666"/>
              <a:buFont typeface="Arial"/>
              <a:buNone/>
            </a:pPr>
            <a:r>
              <a:rPr b="1" lang="en" sz="1200">
                <a:solidFill>
                  <a:srgbClr val="000000"/>
                </a:solidFill>
              </a:rPr>
              <a:t>Auricular Acupuncture - </a:t>
            </a:r>
            <a:r>
              <a:rPr lang="en" sz="1200">
                <a:solidFill>
                  <a:srgbClr val="000000"/>
                </a:solidFill>
              </a:rPr>
              <a:t>In the ear, tiny fingers of the vagus’s fibers run close to the surface of the skin, studies have explored using stimulation of those fibers</a:t>
            </a:r>
          </a:p>
          <a:p>
            <a:pPr lvl="0" rtl="0">
              <a:spcBef>
                <a:spcPts val="0"/>
              </a:spcBef>
              <a:buClr>
                <a:schemeClr val="dk1"/>
              </a:buClr>
              <a:buSzPct val="91666"/>
              <a:buFont typeface="Arial"/>
              <a:buNone/>
            </a:pPr>
            <a:r>
              <a:t/>
            </a:r>
            <a:endParaRPr sz="1200">
              <a:solidFill>
                <a:srgbClr val="000000"/>
              </a:solidFill>
            </a:endParaRPr>
          </a:p>
          <a:p>
            <a:pPr lvl="0" marR="101600" rtl="0">
              <a:spcBef>
                <a:spcPts val="0"/>
              </a:spcBef>
              <a:buClr>
                <a:schemeClr val="dk1"/>
              </a:buClr>
              <a:buSzPct val="91666"/>
              <a:buFont typeface="Arial"/>
              <a:buNone/>
            </a:pPr>
            <a:r>
              <a:rPr b="1" lang="en" sz="1200">
                <a:solidFill>
                  <a:srgbClr val="000000"/>
                </a:solidFill>
              </a:rPr>
              <a:t>Scalp Acupuncture - </a:t>
            </a:r>
            <a:r>
              <a:rPr lang="en" sz="1200">
                <a:solidFill>
                  <a:srgbClr val="000000"/>
                </a:solidFill>
              </a:rPr>
              <a:t>Fine needles are placed on the scalp to achieve therapeutic effects</a:t>
            </a:r>
          </a:p>
          <a:p>
            <a:pPr lvl="0" marR="101600" rtl="0">
              <a:spcBef>
                <a:spcPts val="0"/>
              </a:spcBef>
              <a:buClr>
                <a:schemeClr val="dk1"/>
              </a:buClr>
              <a:buSzPct val="91666"/>
              <a:buFont typeface="Arial"/>
              <a:buNone/>
            </a:pPr>
            <a:r>
              <a:t/>
            </a:r>
            <a:endParaRPr b="1" sz="1200">
              <a:solidFill>
                <a:srgbClr val="000000"/>
              </a:solidFill>
            </a:endParaRPr>
          </a:p>
          <a:p>
            <a:pPr lvl="0" marR="101600" rtl="0">
              <a:spcBef>
                <a:spcPts val="0"/>
              </a:spcBef>
              <a:buClr>
                <a:schemeClr val="dk1"/>
              </a:buClr>
              <a:buSzPct val="91666"/>
              <a:buFont typeface="Arial"/>
              <a:buNone/>
            </a:pPr>
            <a:r>
              <a:rPr b="1" lang="en" sz="1200">
                <a:solidFill>
                  <a:srgbClr val="000000"/>
                </a:solidFill>
              </a:rPr>
              <a:t>Happy Points</a:t>
            </a:r>
          </a:p>
          <a:p>
            <a:pPr indent="-304800" lvl="0" marL="457200" marR="101600" rtl="0">
              <a:spcBef>
                <a:spcPts val="0"/>
              </a:spcBef>
              <a:buClr>
                <a:srgbClr val="000000"/>
              </a:buClr>
              <a:buSzPct val="100000"/>
              <a:buFont typeface="Georgia"/>
              <a:buChar char="●"/>
            </a:pPr>
            <a:r>
              <a:rPr lang="en" sz="1200">
                <a:solidFill>
                  <a:srgbClr val="000000"/>
                </a:solidFill>
              </a:rPr>
              <a:t>GV-20- Anastomosis: greater occipital nerve, auriculotemporal nerve, supraorbital nerve</a:t>
            </a:r>
          </a:p>
          <a:p>
            <a:pPr indent="-304800" lvl="0" marL="457200" marR="101600" rtl="0">
              <a:spcBef>
                <a:spcPts val="0"/>
              </a:spcBef>
              <a:buClr>
                <a:srgbClr val="000000"/>
              </a:buClr>
              <a:buSzPct val="100000"/>
              <a:buFont typeface="Georgia"/>
              <a:buChar char="●"/>
            </a:pPr>
            <a:r>
              <a:rPr lang="en" sz="1200">
                <a:solidFill>
                  <a:srgbClr val="000000"/>
                </a:solidFill>
              </a:rPr>
              <a:t>GV-24.5- Between eyebrow: Procerus muscle fascial nerve</a:t>
            </a:r>
          </a:p>
          <a:p>
            <a:pPr indent="-304800" lvl="0" marL="457200" rtl="0">
              <a:spcBef>
                <a:spcPts val="0"/>
              </a:spcBef>
              <a:buClr>
                <a:srgbClr val="000000"/>
              </a:buClr>
              <a:buSzPct val="100000"/>
              <a:buFont typeface="Georgia"/>
              <a:buChar char="●"/>
            </a:pPr>
            <a:r>
              <a:rPr lang="en" sz="1200">
                <a:solidFill>
                  <a:srgbClr val="000000"/>
                </a:solidFill>
              </a:rPr>
              <a:t>Shen Men</a:t>
            </a:r>
          </a:p>
          <a:p>
            <a:pPr indent="-304800" lvl="0" marL="457200" rtl="0">
              <a:spcBef>
                <a:spcPts val="0"/>
              </a:spcBef>
              <a:buClr>
                <a:srgbClr val="000000"/>
              </a:buClr>
              <a:buSzPct val="100000"/>
              <a:buFont typeface="Georgia"/>
              <a:buChar char="●"/>
            </a:pPr>
            <a:r>
              <a:rPr lang="en" sz="1200">
                <a:solidFill>
                  <a:srgbClr val="000000"/>
                </a:solidFill>
              </a:rPr>
              <a:t>Point Zero</a:t>
            </a:r>
          </a:p>
          <a:p>
            <a:pPr lvl="0" marR="101600" rtl="0">
              <a:spcBef>
                <a:spcPts val="0"/>
              </a:spcBef>
              <a:buClr>
                <a:schemeClr val="dk1"/>
              </a:buClr>
              <a:buSzPct val="91666"/>
              <a:buFont typeface="Arial"/>
              <a:buNone/>
            </a:pPr>
            <a:r>
              <a:t/>
            </a:r>
            <a:endParaRPr sz="1200">
              <a:solidFill>
                <a:srgbClr val="000000"/>
              </a:solidFill>
            </a:endParaRPr>
          </a:p>
          <a:p>
            <a:pPr lvl="0" marR="101600" rtl="0">
              <a:spcBef>
                <a:spcPts val="0"/>
              </a:spcBef>
              <a:buClr>
                <a:schemeClr val="dk1"/>
              </a:buClr>
              <a:buSzPct val="91666"/>
              <a:buFont typeface="Arial"/>
              <a:buNone/>
            </a:pPr>
            <a:r>
              <a:rPr lang="en" sz="1200">
                <a:solidFill>
                  <a:srgbClr val="000000"/>
                </a:solidFill>
              </a:rPr>
              <a:t>Millstine et al. (2017). Complementary and integrative medicine in the management of headache. BMJ.</a:t>
            </a:r>
          </a:p>
        </p:txBody>
      </p:sp>
      <p:pic>
        <p:nvPicPr>
          <p:cNvPr descr="Millstine-2017.2.png" id="484" name="Shape 484"/>
          <p:cNvPicPr preferRelativeResize="0"/>
          <p:nvPr/>
        </p:nvPicPr>
        <p:blipFill>
          <a:blip r:embed="rId3">
            <a:alphaModFix/>
          </a:blip>
          <a:stretch>
            <a:fillRect/>
          </a:stretch>
        </p:blipFill>
        <p:spPr>
          <a:xfrm>
            <a:off x="6634000" y="2470399"/>
            <a:ext cx="2509999" cy="2673099"/>
          </a:xfrm>
          <a:prstGeom prst="rect">
            <a:avLst/>
          </a:prstGeom>
          <a:noFill/>
          <a:ln>
            <a:noFill/>
          </a:ln>
        </p:spPr>
      </p:pic>
      <p:pic>
        <p:nvPicPr>
          <p:cNvPr descr="Millstine_-_2017.png" id="485" name="Shape 485"/>
          <p:cNvPicPr preferRelativeResize="0"/>
          <p:nvPr/>
        </p:nvPicPr>
        <p:blipFill>
          <a:blip r:embed="rId4">
            <a:alphaModFix/>
          </a:blip>
          <a:stretch>
            <a:fillRect/>
          </a:stretch>
        </p:blipFill>
        <p:spPr>
          <a:xfrm>
            <a:off x="6634000" y="0"/>
            <a:ext cx="2509999" cy="24252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9" name="Shape 489"/>
        <p:cNvGrpSpPr/>
        <p:nvPr/>
      </p:nvGrpSpPr>
      <p:grpSpPr>
        <a:xfrm>
          <a:off x="0" y="0"/>
          <a:ext cx="0" cy="0"/>
          <a:chOff x="0" y="0"/>
          <a:chExt cx="0" cy="0"/>
        </a:xfrm>
      </p:grpSpPr>
      <p:sp>
        <p:nvSpPr>
          <p:cNvPr id="490" name="Shape 490"/>
          <p:cNvSpPr txBox="1"/>
          <p:nvPr>
            <p:ph idx="4294967295" type="title"/>
          </p:nvPr>
        </p:nvSpPr>
        <p:spPr>
          <a:xfrm>
            <a:off x="0" y="0"/>
            <a:ext cx="8686800" cy="857400"/>
          </a:xfrm>
          <a:prstGeom prst="rect">
            <a:avLst/>
          </a:prstGeom>
        </p:spPr>
        <p:txBody>
          <a:bodyPr anchorCtr="0" anchor="ctr" bIns="91425" lIns="91425" rIns="91425" tIns="91425">
            <a:noAutofit/>
          </a:bodyPr>
          <a:lstStyle/>
          <a:p>
            <a:pPr lvl="0" rtl="0">
              <a:spcBef>
                <a:spcPts val="0"/>
              </a:spcBef>
              <a:buNone/>
            </a:pPr>
            <a:r>
              <a:rPr lang="en">
                <a:solidFill>
                  <a:srgbClr val="000000"/>
                </a:solidFill>
              </a:rPr>
              <a:t>Migraine: Electro-Acupuncture</a:t>
            </a:r>
          </a:p>
        </p:txBody>
      </p:sp>
      <p:pic>
        <p:nvPicPr>
          <p:cNvPr descr="Migraine.png" id="491" name="Shape 491"/>
          <p:cNvPicPr preferRelativeResize="0"/>
          <p:nvPr/>
        </p:nvPicPr>
        <p:blipFill>
          <a:blip r:embed="rId3">
            <a:alphaModFix/>
          </a:blip>
          <a:stretch>
            <a:fillRect/>
          </a:stretch>
        </p:blipFill>
        <p:spPr>
          <a:xfrm>
            <a:off x="1917350" y="1233055"/>
            <a:ext cx="4622674" cy="3910449"/>
          </a:xfrm>
          <a:prstGeom prst="rect">
            <a:avLst/>
          </a:prstGeom>
          <a:noFill/>
          <a:ln>
            <a:noFill/>
          </a:ln>
        </p:spPr>
      </p:pic>
      <p:sp>
        <p:nvSpPr>
          <p:cNvPr id="492" name="Shape 492"/>
          <p:cNvSpPr txBox="1"/>
          <p:nvPr/>
        </p:nvSpPr>
        <p:spPr>
          <a:xfrm>
            <a:off x="6383450" y="1010325"/>
            <a:ext cx="2760600" cy="4064400"/>
          </a:xfrm>
          <a:prstGeom prst="rect">
            <a:avLst/>
          </a:prstGeom>
          <a:noFill/>
          <a:ln>
            <a:noFill/>
          </a:ln>
        </p:spPr>
        <p:txBody>
          <a:bodyPr anchorCtr="0" anchor="t" bIns="91425" lIns="91425" rIns="91425" tIns="91425">
            <a:noAutofit/>
          </a:bodyPr>
          <a:lstStyle/>
          <a:p>
            <a:pPr lvl="0">
              <a:spcBef>
                <a:spcPts val="0"/>
              </a:spcBef>
              <a:buNone/>
            </a:pPr>
            <a:r>
              <a:rPr lang="en" sz="1200">
                <a:latin typeface="Georgia"/>
                <a:ea typeface="Georgia"/>
                <a:cs typeface="Georgia"/>
                <a:sym typeface="Georgia"/>
              </a:rPr>
              <a:t>Linde et al. (2016). Acupuncture for the prevention of episodic migraine. Cochrane Database of Systematic Reviews.</a:t>
            </a:r>
          </a:p>
          <a:p>
            <a:pPr lvl="0" marR="101600" rtl="0">
              <a:spcBef>
                <a:spcPts val="0"/>
              </a:spcBef>
              <a:buNone/>
            </a:pPr>
            <a:r>
              <a:t/>
            </a:r>
            <a:endParaRPr sz="1200">
              <a:solidFill>
                <a:schemeClr val="dk1"/>
              </a:solidFill>
              <a:latin typeface="Georgia"/>
              <a:ea typeface="Georgia"/>
              <a:cs typeface="Georgia"/>
              <a:sym typeface="Georgia"/>
            </a:endParaRPr>
          </a:p>
          <a:p>
            <a:pPr lvl="0" marR="101600" rtl="0">
              <a:spcBef>
                <a:spcPts val="0"/>
              </a:spcBef>
              <a:buNone/>
            </a:pPr>
            <a:r>
              <a:rPr lang="en" sz="1200">
                <a:solidFill>
                  <a:schemeClr val="dk1"/>
                </a:solidFill>
                <a:latin typeface="Georgia"/>
                <a:ea typeface="Georgia"/>
                <a:cs typeface="Georgia"/>
                <a:sym typeface="Georgia"/>
              </a:rPr>
              <a:t>Pavlov et al (2017). Neural regulation of immunity: molecular mechanisms and clinical translation. Nat Neurosci.</a:t>
            </a:r>
          </a:p>
          <a:p>
            <a:pPr lvl="0">
              <a:spcBef>
                <a:spcPts val="0"/>
              </a:spcBef>
              <a:buNone/>
            </a:pPr>
            <a:r>
              <a:t/>
            </a:r>
            <a:endParaRPr sz="1200">
              <a:latin typeface="Georgia"/>
              <a:ea typeface="Georgia"/>
              <a:cs typeface="Georgia"/>
              <a:sym typeface="Georgia"/>
            </a:endParaRPr>
          </a:p>
          <a:p>
            <a:pPr lvl="0">
              <a:spcBef>
                <a:spcPts val="0"/>
              </a:spcBef>
              <a:buNone/>
            </a:pPr>
            <a:r>
              <a:rPr lang="en" sz="1200">
                <a:latin typeface="Georgia"/>
                <a:ea typeface="Georgia"/>
                <a:cs typeface="Georgia"/>
                <a:sym typeface="Georgia"/>
              </a:rPr>
              <a:t>Yang et al. (2016). Verum versus sham manual acupuncture for migraine: a systematic review of randomised controlled trials. Acupunct Med.</a:t>
            </a:r>
          </a:p>
          <a:p>
            <a:pPr lvl="0">
              <a:spcBef>
                <a:spcPts val="0"/>
              </a:spcBef>
              <a:buNone/>
            </a:pPr>
            <a:r>
              <a:t/>
            </a:r>
            <a:endParaRPr sz="1200">
              <a:latin typeface="Georgia"/>
              <a:ea typeface="Georgia"/>
              <a:cs typeface="Georgia"/>
              <a:sym typeface="Georgia"/>
            </a:endParaRPr>
          </a:p>
          <a:p>
            <a:pPr lvl="0" marR="101600" rtl="0">
              <a:spcBef>
                <a:spcPts val="0"/>
              </a:spcBef>
              <a:buNone/>
            </a:pPr>
            <a:r>
              <a:rPr lang="en" sz="1200">
                <a:solidFill>
                  <a:schemeClr val="dk1"/>
                </a:solidFill>
                <a:latin typeface="Georgia"/>
                <a:ea typeface="Georgia"/>
                <a:cs typeface="Georgia"/>
                <a:sym typeface="Georgia"/>
              </a:rPr>
              <a:t>Zhao et al. (2017). The Long-term Effect of Acupuncture for Migraine Prophylaxis A Randomized Clinical Trial. JAMA Intern Med.</a:t>
            </a:r>
          </a:p>
        </p:txBody>
      </p:sp>
      <p:pic>
        <p:nvPicPr>
          <p:cNvPr descr="Tracey.jpg" id="493" name="Shape 493"/>
          <p:cNvPicPr preferRelativeResize="0"/>
          <p:nvPr/>
        </p:nvPicPr>
        <p:blipFill>
          <a:blip r:embed="rId4">
            <a:alphaModFix/>
          </a:blip>
          <a:stretch>
            <a:fillRect/>
          </a:stretch>
        </p:blipFill>
        <p:spPr>
          <a:xfrm>
            <a:off x="0" y="1079099"/>
            <a:ext cx="2248972" cy="4064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7" name="Shape 497"/>
        <p:cNvGrpSpPr/>
        <p:nvPr/>
      </p:nvGrpSpPr>
      <p:grpSpPr>
        <a:xfrm>
          <a:off x="0" y="0"/>
          <a:ext cx="0" cy="0"/>
          <a:chOff x="0" y="0"/>
          <a:chExt cx="0" cy="0"/>
        </a:xfrm>
      </p:grpSpPr>
      <p:sp>
        <p:nvSpPr>
          <p:cNvPr id="498" name="Shape 498"/>
          <p:cNvSpPr txBox="1"/>
          <p:nvPr>
            <p:ph type="title"/>
          </p:nvPr>
        </p:nvSpPr>
        <p:spPr>
          <a:xfrm>
            <a:off x="172225" y="137100"/>
            <a:ext cx="8514600" cy="857400"/>
          </a:xfrm>
          <a:prstGeom prst="rect">
            <a:avLst/>
          </a:prstGeom>
        </p:spPr>
        <p:txBody>
          <a:bodyPr anchorCtr="0" anchor="ctr" bIns="91425" lIns="91425" rIns="91425" tIns="91425">
            <a:noAutofit/>
          </a:bodyPr>
          <a:lstStyle/>
          <a:p>
            <a:pPr lvl="0" rtl="0">
              <a:spcBef>
                <a:spcPts val="0"/>
              </a:spcBef>
              <a:buNone/>
            </a:pPr>
            <a:r>
              <a:rPr lang="en" sz="2400"/>
              <a:t>Neck Pain and </a:t>
            </a:r>
            <a:r>
              <a:rPr lang="en" sz="2400"/>
              <a:t>Whiplash</a:t>
            </a:r>
            <a:r>
              <a:rPr lang="en" sz="2400"/>
              <a:t>-Associated Disorders (WAD)</a:t>
            </a:r>
          </a:p>
        </p:txBody>
      </p:sp>
      <p:sp>
        <p:nvSpPr>
          <p:cNvPr id="499" name="Shape 499"/>
          <p:cNvSpPr txBox="1"/>
          <p:nvPr>
            <p:ph idx="1" type="body"/>
          </p:nvPr>
        </p:nvSpPr>
        <p:spPr>
          <a:xfrm>
            <a:off x="-50" y="1200150"/>
            <a:ext cx="9144000" cy="3943500"/>
          </a:xfrm>
          <a:prstGeom prst="rect">
            <a:avLst/>
          </a:prstGeom>
        </p:spPr>
        <p:txBody>
          <a:bodyPr anchorCtr="0" anchor="t" bIns="91425" lIns="91425" rIns="91425" tIns="91425">
            <a:noAutofit/>
          </a:bodyPr>
          <a:lstStyle/>
          <a:p>
            <a:pPr lvl="0" rtl="0">
              <a:spcBef>
                <a:spcPts val="0"/>
              </a:spcBef>
              <a:spcAft>
                <a:spcPts val="600"/>
              </a:spcAft>
              <a:buClr>
                <a:schemeClr val="dk1"/>
              </a:buClr>
              <a:buSzPct val="78571"/>
              <a:buFont typeface="Arial"/>
              <a:buNone/>
            </a:pPr>
            <a:r>
              <a:rPr lang="en" sz="1400">
                <a:solidFill>
                  <a:srgbClr val="030303"/>
                </a:solidFill>
              </a:rPr>
              <a:t>For those who suffer from neck pain, massage therapy has been shown to be a non-pharmacological therapeutic intervention that is simple to carry out, economical, and has very few side effects (Bussières et al. 2016, Côté et al. 2016, Nahin et al. 2016, Sutton et al. 2016, Wong et al. 2016)</a:t>
            </a:r>
          </a:p>
          <a:p>
            <a:pPr lvl="0" rtl="0">
              <a:lnSpc>
                <a:spcPct val="100000"/>
              </a:lnSpc>
              <a:spcBef>
                <a:spcPts val="0"/>
              </a:spcBef>
              <a:spcAft>
                <a:spcPts val="600"/>
              </a:spcAft>
              <a:buClr>
                <a:schemeClr val="dk1"/>
              </a:buClr>
              <a:buSzPct val="78571"/>
              <a:buFont typeface="Arial"/>
              <a:buNone/>
            </a:pPr>
            <a:r>
              <a:t/>
            </a:r>
            <a:endParaRPr sz="1400"/>
          </a:p>
          <a:p>
            <a:pPr lvl="0" rtl="0">
              <a:lnSpc>
                <a:spcPct val="100000"/>
              </a:lnSpc>
              <a:spcBef>
                <a:spcPts val="0"/>
              </a:spcBef>
              <a:spcAft>
                <a:spcPts val="600"/>
              </a:spcAft>
              <a:buClr>
                <a:schemeClr val="dk1"/>
              </a:buClr>
              <a:buSzPct val="78571"/>
              <a:buFont typeface="Arial"/>
              <a:buNone/>
            </a:pPr>
            <a:r>
              <a:rPr lang="en" sz="1400"/>
              <a:t>Although whiplash usually only causes damage to the soft tissues of the neck, physicians may take x-rays to rule out other spinal problems or injuries like bone fractures. </a:t>
            </a:r>
          </a:p>
          <a:p>
            <a:pPr lvl="0" rtl="0">
              <a:lnSpc>
                <a:spcPct val="100000"/>
              </a:lnSpc>
              <a:spcBef>
                <a:spcPts val="0"/>
              </a:spcBef>
              <a:spcAft>
                <a:spcPts val="600"/>
              </a:spcAft>
              <a:buClr>
                <a:schemeClr val="dk1"/>
              </a:buClr>
              <a:buSzPct val="78571"/>
              <a:buFont typeface="Arial"/>
              <a:buNone/>
            </a:pPr>
            <a:r>
              <a:t/>
            </a:r>
            <a:endParaRPr sz="1400"/>
          </a:p>
          <a:p>
            <a:pPr lvl="0" rtl="0">
              <a:lnSpc>
                <a:spcPct val="100000"/>
              </a:lnSpc>
              <a:spcBef>
                <a:spcPts val="300"/>
              </a:spcBef>
              <a:spcAft>
                <a:spcPts val="100"/>
              </a:spcAft>
              <a:buNone/>
            </a:pPr>
            <a:r>
              <a:rPr b="1" lang="en" sz="1400"/>
              <a:t>Common Symptoms:</a:t>
            </a:r>
          </a:p>
          <a:p>
            <a:pPr indent="-317500" lvl="0" marL="457200" rtl="0">
              <a:lnSpc>
                <a:spcPct val="100000"/>
              </a:lnSpc>
              <a:spcBef>
                <a:spcPts val="300"/>
              </a:spcBef>
              <a:spcAft>
                <a:spcPts val="100"/>
              </a:spcAft>
              <a:buSzPct val="100000"/>
            </a:pPr>
            <a:r>
              <a:rPr lang="en" sz="1400"/>
              <a:t>neck complaints of pain, stiffness or tenderness only but no physical signs are noted </a:t>
            </a:r>
          </a:p>
          <a:p>
            <a:pPr indent="-317500" lvl="0" marL="457200" rtl="0">
              <a:lnSpc>
                <a:spcPct val="100000"/>
              </a:lnSpc>
              <a:spcBef>
                <a:spcPts val="300"/>
              </a:spcBef>
              <a:spcAft>
                <a:spcPts val="100"/>
              </a:spcAft>
              <a:buSzPct val="100000"/>
            </a:pPr>
            <a:r>
              <a:rPr lang="en" sz="1400"/>
              <a:t>neck complaints and the examining finds decreased range of motion and point tenderness in the neck</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idx="4294967295" type="body"/>
          </p:nvPr>
        </p:nvSpPr>
        <p:spPr>
          <a:xfrm>
            <a:off x="0" y="0"/>
            <a:ext cx="9144000" cy="49260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30555"/>
              <a:buFont typeface="Arial"/>
              <a:buNone/>
            </a:pPr>
            <a:r>
              <a:rPr lang="en" sz="3600"/>
              <a:t>Evidence Based Practice</a:t>
            </a:r>
            <a:r>
              <a:rPr lang="en" sz="1800"/>
              <a:t> </a:t>
            </a:r>
            <a:r>
              <a:rPr lang="en" sz="2100"/>
              <a:t>is a process intended to optimize decision-making by emphasizing the use of evidence from well designed research to guide treatments.</a:t>
            </a:r>
          </a:p>
          <a:p>
            <a:pPr lvl="0" rtl="0">
              <a:lnSpc>
                <a:spcPct val="100000"/>
              </a:lnSpc>
              <a:spcBef>
                <a:spcPts val="0"/>
              </a:spcBef>
              <a:spcAft>
                <a:spcPts val="0"/>
              </a:spcAft>
              <a:buClr>
                <a:schemeClr val="dk1"/>
              </a:buClr>
              <a:buSzPct val="52380"/>
              <a:buFont typeface="Arial"/>
              <a:buNone/>
            </a:pPr>
            <a:r>
              <a:t/>
            </a:r>
            <a:endParaRPr sz="2100"/>
          </a:p>
          <a:p>
            <a:pPr indent="-361950" lvl="0" marL="457200" marR="101600" rtl="0">
              <a:lnSpc>
                <a:spcPct val="100000"/>
              </a:lnSpc>
              <a:spcBef>
                <a:spcPts val="0"/>
              </a:spcBef>
              <a:spcAft>
                <a:spcPts val="0"/>
              </a:spcAft>
              <a:buSzPct val="100000"/>
            </a:pPr>
            <a:r>
              <a:rPr b="1" lang="en" sz="2100"/>
              <a:t>Clinical Expertise</a:t>
            </a:r>
            <a:r>
              <a:rPr lang="en" sz="2100"/>
              <a:t> - Sound decisions requires the clinician to assess the patient’s personal, social, and clinical context and integrate this information with the preferences of the informed patient.</a:t>
            </a:r>
          </a:p>
          <a:p>
            <a:pPr lvl="0" marR="101600" rtl="0">
              <a:lnSpc>
                <a:spcPct val="100000"/>
              </a:lnSpc>
              <a:spcBef>
                <a:spcPts val="0"/>
              </a:spcBef>
              <a:spcAft>
                <a:spcPts val="0"/>
              </a:spcAft>
              <a:buNone/>
            </a:pPr>
            <a:r>
              <a:t/>
            </a:r>
            <a:endParaRPr sz="2100"/>
          </a:p>
          <a:p>
            <a:pPr indent="-361950" lvl="0" marL="457200" marR="101600" rtl="0">
              <a:lnSpc>
                <a:spcPct val="100000"/>
              </a:lnSpc>
              <a:spcBef>
                <a:spcPts val="0"/>
              </a:spcBef>
              <a:spcAft>
                <a:spcPts val="0"/>
              </a:spcAft>
              <a:buSzPct val="100000"/>
            </a:pPr>
            <a:r>
              <a:rPr b="1" lang="en" sz="2100"/>
              <a:t>Patient Values </a:t>
            </a:r>
            <a:r>
              <a:rPr lang="en" sz="2100"/>
              <a:t>- Create a working relationship with the patient - involve the patient in developing the plan of care.</a:t>
            </a:r>
          </a:p>
          <a:p>
            <a:pPr lvl="0" marR="101600" rtl="0">
              <a:lnSpc>
                <a:spcPct val="100000"/>
              </a:lnSpc>
              <a:spcBef>
                <a:spcPts val="0"/>
              </a:spcBef>
              <a:spcAft>
                <a:spcPts val="0"/>
              </a:spcAft>
              <a:buNone/>
            </a:pPr>
            <a:r>
              <a:t/>
            </a:r>
            <a:endParaRPr sz="2100"/>
          </a:p>
          <a:p>
            <a:pPr indent="-361950" lvl="0" marL="457200" marR="101600" rtl="0">
              <a:lnSpc>
                <a:spcPct val="100000"/>
              </a:lnSpc>
              <a:spcBef>
                <a:spcPts val="0"/>
              </a:spcBef>
              <a:spcAft>
                <a:spcPts val="0"/>
              </a:spcAft>
              <a:buSzPct val="100000"/>
            </a:pPr>
            <a:r>
              <a:rPr b="1" lang="en" sz="2100"/>
              <a:t>Best Research Evidence</a:t>
            </a:r>
            <a:r>
              <a:rPr lang="en" sz="2100"/>
              <a:t> - Research's main role is to help guide clinical decisions and to warn of known harm. </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3" name="Shape 503"/>
        <p:cNvGrpSpPr/>
        <p:nvPr/>
      </p:nvGrpSpPr>
      <p:grpSpPr>
        <a:xfrm>
          <a:off x="0" y="0"/>
          <a:ext cx="0" cy="0"/>
          <a:chOff x="0" y="0"/>
          <a:chExt cx="0" cy="0"/>
        </a:xfrm>
      </p:grpSpPr>
      <p:sp>
        <p:nvSpPr>
          <p:cNvPr id="504" name="Shape 504"/>
          <p:cNvSpPr txBox="1"/>
          <p:nvPr>
            <p:ph idx="4294967295" type="title"/>
          </p:nvPr>
        </p:nvSpPr>
        <p:spPr>
          <a:xfrm>
            <a:off x="0" y="181125"/>
            <a:ext cx="5019900" cy="666000"/>
          </a:xfrm>
          <a:prstGeom prst="rect">
            <a:avLst/>
          </a:prstGeom>
        </p:spPr>
        <p:txBody>
          <a:bodyPr anchorCtr="0" anchor="ctr" bIns="91425" lIns="91425" rIns="91425" tIns="91425">
            <a:noAutofit/>
          </a:bodyPr>
          <a:lstStyle/>
          <a:p>
            <a:pPr lvl="0">
              <a:spcBef>
                <a:spcPts val="0"/>
              </a:spcBef>
              <a:spcAft>
                <a:spcPts val="0"/>
              </a:spcAft>
              <a:buNone/>
            </a:pPr>
            <a:r>
              <a:rPr b="1" lang="en" sz="2400">
                <a:solidFill>
                  <a:srgbClr val="000000"/>
                </a:solidFill>
              </a:rPr>
              <a:t>Temporomandibular</a:t>
            </a:r>
            <a:r>
              <a:rPr b="1" lang="en" sz="2400">
                <a:solidFill>
                  <a:srgbClr val="000000"/>
                </a:solidFill>
              </a:rPr>
              <a:t> Disorder</a:t>
            </a:r>
          </a:p>
        </p:txBody>
      </p:sp>
      <p:sp>
        <p:nvSpPr>
          <p:cNvPr id="505" name="Shape 505"/>
          <p:cNvSpPr txBox="1"/>
          <p:nvPr>
            <p:ph idx="4294967295" type="body"/>
          </p:nvPr>
        </p:nvSpPr>
        <p:spPr>
          <a:xfrm>
            <a:off x="101850" y="696075"/>
            <a:ext cx="4816200" cy="3942600"/>
          </a:xfrm>
          <a:prstGeom prst="rect">
            <a:avLst/>
          </a:prstGeom>
        </p:spPr>
        <p:txBody>
          <a:bodyPr anchorCtr="0" anchor="t" bIns="91425" lIns="91425" rIns="91425" tIns="91425">
            <a:noAutofit/>
          </a:bodyPr>
          <a:lstStyle/>
          <a:p>
            <a:pPr lvl="0" marR="101600" rtl="0">
              <a:lnSpc>
                <a:spcPct val="100000"/>
              </a:lnSpc>
              <a:spcBef>
                <a:spcPts val="0"/>
              </a:spcBef>
              <a:buNone/>
            </a:pPr>
            <a:r>
              <a:rPr lang="en" sz="1400">
                <a:solidFill>
                  <a:srgbClr val="000000"/>
                </a:solidFill>
              </a:rPr>
              <a:t>The therapeutic effects of intra-oral and extra-oral massage for the management of temporomandibular dysfunction is supported by multiple systematic reviews (Martins et al. 2016, Randhawa et al. 2016)</a:t>
            </a:r>
          </a:p>
          <a:p>
            <a:pPr lvl="0" rtl="0">
              <a:lnSpc>
                <a:spcPct val="100000"/>
              </a:lnSpc>
              <a:spcBef>
                <a:spcPts val="0"/>
              </a:spcBef>
              <a:spcAft>
                <a:spcPts val="0"/>
              </a:spcAft>
              <a:buClr>
                <a:schemeClr val="dk1"/>
              </a:buClr>
              <a:buSzPct val="78571"/>
              <a:buFont typeface="Arial"/>
              <a:buNone/>
            </a:pPr>
            <a:r>
              <a:t/>
            </a:r>
            <a:endParaRPr sz="1400">
              <a:solidFill>
                <a:srgbClr val="000000"/>
              </a:solidFill>
            </a:endParaRPr>
          </a:p>
          <a:p>
            <a:pPr lvl="0" rtl="0">
              <a:lnSpc>
                <a:spcPct val="100000"/>
              </a:lnSpc>
              <a:spcBef>
                <a:spcPts val="0"/>
              </a:spcBef>
              <a:spcAft>
                <a:spcPts val="0"/>
              </a:spcAft>
              <a:buClr>
                <a:schemeClr val="dk1"/>
              </a:buClr>
              <a:buSzPct val="78571"/>
              <a:buFont typeface="Arial"/>
              <a:buNone/>
            </a:pPr>
            <a:r>
              <a:rPr lang="en" sz="1400">
                <a:solidFill>
                  <a:srgbClr val="000000"/>
                </a:solidFill>
              </a:rPr>
              <a:t>Indicators for the assessment and treatment of the TMJ: </a:t>
            </a:r>
          </a:p>
          <a:p>
            <a:pPr indent="-317500" lvl="0" marL="457200" rtl="0">
              <a:lnSpc>
                <a:spcPct val="100000"/>
              </a:lnSpc>
              <a:spcBef>
                <a:spcPts val="0"/>
              </a:spcBef>
              <a:spcAft>
                <a:spcPts val="0"/>
              </a:spcAft>
              <a:buClr>
                <a:srgbClr val="000000"/>
              </a:buClr>
              <a:buSzPct val="100000"/>
            </a:pPr>
            <a:r>
              <a:rPr lang="en" sz="1400">
                <a:solidFill>
                  <a:srgbClr val="000000"/>
                </a:solidFill>
              </a:rPr>
              <a:t>Jaw Pain</a:t>
            </a:r>
          </a:p>
          <a:p>
            <a:pPr indent="-317500" lvl="0" marL="457200" rtl="0">
              <a:lnSpc>
                <a:spcPct val="100000"/>
              </a:lnSpc>
              <a:spcBef>
                <a:spcPts val="0"/>
              </a:spcBef>
              <a:spcAft>
                <a:spcPts val="0"/>
              </a:spcAft>
              <a:buClr>
                <a:srgbClr val="000000"/>
              </a:buClr>
              <a:buSzPct val="100000"/>
            </a:pPr>
            <a:r>
              <a:rPr lang="en" sz="1400">
                <a:solidFill>
                  <a:srgbClr val="000000"/>
                </a:solidFill>
              </a:rPr>
              <a:t>Ear paint </a:t>
            </a:r>
          </a:p>
          <a:p>
            <a:pPr indent="-317500" lvl="0" marL="457200" rtl="0">
              <a:lnSpc>
                <a:spcPct val="100000"/>
              </a:lnSpc>
              <a:spcBef>
                <a:spcPts val="0"/>
              </a:spcBef>
              <a:spcAft>
                <a:spcPts val="0"/>
              </a:spcAft>
              <a:buClr>
                <a:srgbClr val="000000"/>
              </a:buClr>
              <a:buSzPct val="100000"/>
            </a:pPr>
            <a:r>
              <a:rPr lang="en" sz="1400">
                <a:solidFill>
                  <a:srgbClr val="000000"/>
                </a:solidFill>
              </a:rPr>
              <a:t>Tinnitus</a:t>
            </a:r>
          </a:p>
          <a:p>
            <a:pPr indent="-317500" lvl="0" marL="457200" rtl="0">
              <a:lnSpc>
                <a:spcPct val="100000"/>
              </a:lnSpc>
              <a:spcBef>
                <a:spcPts val="0"/>
              </a:spcBef>
              <a:spcAft>
                <a:spcPts val="0"/>
              </a:spcAft>
              <a:buClr>
                <a:srgbClr val="000000"/>
              </a:buClr>
              <a:buSzPct val="100000"/>
            </a:pPr>
            <a:r>
              <a:rPr lang="en" sz="1400">
                <a:solidFill>
                  <a:srgbClr val="000000"/>
                </a:solidFill>
              </a:rPr>
              <a:t>Bruxism</a:t>
            </a:r>
          </a:p>
          <a:p>
            <a:pPr lvl="0" rtl="0">
              <a:lnSpc>
                <a:spcPct val="100000"/>
              </a:lnSpc>
              <a:spcBef>
                <a:spcPts val="0"/>
              </a:spcBef>
              <a:spcAft>
                <a:spcPts val="0"/>
              </a:spcAft>
              <a:buClr>
                <a:schemeClr val="dk1"/>
              </a:buClr>
              <a:buSzPct val="78571"/>
              <a:buFont typeface="Arial"/>
              <a:buNone/>
            </a:pPr>
            <a:r>
              <a:t/>
            </a:r>
            <a:endParaRPr sz="1400">
              <a:solidFill>
                <a:srgbClr val="000000"/>
              </a:solidFill>
            </a:endParaRPr>
          </a:p>
          <a:p>
            <a:pPr lvl="0" rtl="0">
              <a:lnSpc>
                <a:spcPct val="100000"/>
              </a:lnSpc>
              <a:spcBef>
                <a:spcPts val="0"/>
              </a:spcBef>
              <a:spcAft>
                <a:spcPts val="0"/>
              </a:spcAft>
              <a:buClr>
                <a:schemeClr val="dk1"/>
              </a:buClr>
              <a:buSzPct val="78571"/>
              <a:buFont typeface="Arial"/>
              <a:buNone/>
            </a:pPr>
            <a:r>
              <a:rPr lang="en" sz="1400">
                <a:solidFill>
                  <a:srgbClr val="000000"/>
                </a:solidFill>
              </a:rPr>
              <a:t>Intra-oral work may include:</a:t>
            </a:r>
          </a:p>
          <a:p>
            <a:pPr indent="-317500" lvl="0" marL="457200" rtl="0">
              <a:lnSpc>
                <a:spcPct val="100000"/>
              </a:lnSpc>
              <a:spcBef>
                <a:spcPts val="0"/>
              </a:spcBef>
              <a:spcAft>
                <a:spcPts val="0"/>
              </a:spcAft>
              <a:buClr>
                <a:srgbClr val="000000"/>
              </a:buClr>
              <a:buSzPct val="100000"/>
            </a:pPr>
            <a:r>
              <a:rPr lang="en" sz="1400">
                <a:solidFill>
                  <a:srgbClr val="000000"/>
                </a:solidFill>
              </a:rPr>
              <a:t>Masseter</a:t>
            </a:r>
          </a:p>
          <a:p>
            <a:pPr indent="-317500" lvl="0" marL="457200" rtl="0">
              <a:lnSpc>
                <a:spcPct val="100000"/>
              </a:lnSpc>
              <a:spcBef>
                <a:spcPts val="0"/>
              </a:spcBef>
              <a:spcAft>
                <a:spcPts val="0"/>
              </a:spcAft>
              <a:buClr>
                <a:srgbClr val="000000"/>
              </a:buClr>
              <a:buSzPct val="100000"/>
            </a:pPr>
            <a:r>
              <a:rPr lang="en" sz="1400">
                <a:solidFill>
                  <a:srgbClr val="000000"/>
                </a:solidFill>
              </a:rPr>
              <a:t>Temporalis tendon</a:t>
            </a:r>
          </a:p>
          <a:p>
            <a:pPr indent="-317500" lvl="0" marL="457200" rtl="0">
              <a:lnSpc>
                <a:spcPct val="100000"/>
              </a:lnSpc>
              <a:spcBef>
                <a:spcPts val="0"/>
              </a:spcBef>
              <a:spcAft>
                <a:spcPts val="0"/>
              </a:spcAft>
              <a:buClr>
                <a:srgbClr val="000000"/>
              </a:buClr>
              <a:buSzPct val="100000"/>
            </a:pPr>
            <a:r>
              <a:rPr lang="en" sz="1400">
                <a:solidFill>
                  <a:srgbClr val="000000"/>
                </a:solidFill>
              </a:rPr>
              <a:t>Medial pterygoid muscle</a:t>
            </a:r>
          </a:p>
        </p:txBody>
      </p:sp>
      <p:pic>
        <p:nvPicPr>
          <p:cNvPr descr="Gray790.png" id="506" name="Shape 506"/>
          <p:cNvPicPr preferRelativeResize="0"/>
          <p:nvPr/>
        </p:nvPicPr>
        <p:blipFill>
          <a:blip r:embed="rId3">
            <a:alphaModFix/>
          </a:blip>
          <a:stretch>
            <a:fillRect/>
          </a:stretch>
        </p:blipFill>
        <p:spPr>
          <a:xfrm>
            <a:off x="4895032" y="181125"/>
            <a:ext cx="4083017" cy="4781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0" name="Shape 510"/>
        <p:cNvGrpSpPr/>
        <p:nvPr/>
      </p:nvGrpSpPr>
      <p:grpSpPr>
        <a:xfrm>
          <a:off x="0" y="0"/>
          <a:ext cx="0" cy="0"/>
          <a:chOff x="0" y="0"/>
          <a:chExt cx="0" cy="0"/>
        </a:xfrm>
      </p:grpSpPr>
      <p:sp>
        <p:nvSpPr>
          <p:cNvPr id="511" name="Shape 511"/>
          <p:cNvSpPr/>
          <p:nvPr/>
        </p:nvSpPr>
        <p:spPr>
          <a:xfrm>
            <a:off x="181125" y="181125"/>
            <a:ext cx="8795400" cy="47811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512" name="Shape 512"/>
          <p:cNvSpPr txBox="1"/>
          <p:nvPr>
            <p:ph type="title"/>
          </p:nvPr>
        </p:nvSpPr>
        <p:spPr>
          <a:xfrm>
            <a:off x="181125" y="181125"/>
            <a:ext cx="8639100" cy="523200"/>
          </a:xfrm>
          <a:prstGeom prst="rect">
            <a:avLst/>
          </a:prstGeom>
        </p:spPr>
        <p:txBody>
          <a:bodyPr anchorCtr="0" anchor="b" bIns="91425" lIns="91425" rIns="91425" tIns="91425">
            <a:noAutofit/>
          </a:bodyPr>
          <a:lstStyle/>
          <a:p>
            <a:pPr lvl="0" rtl="0">
              <a:spcBef>
                <a:spcPts val="0"/>
              </a:spcBef>
              <a:buNone/>
            </a:pPr>
            <a:r>
              <a:rPr lang="en" sz="2000"/>
              <a:t>Tools to Preserve &amp; Improve Movement: The Shoulder</a:t>
            </a:r>
          </a:p>
        </p:txBody>
      </p:sp>
      <p:sp>
        <p:nvSpPr>
          <p:cNvPr id="513" name="Shape 513"/>
          <p:cNvSpPr txBox="1"/>
          <p:nvPr>
            <p:ph idx="1" type="body"/>
          </p:nvPr>
        </p:nvSpPr>
        <p:spPr>
          <a:xfrm>
            <a:off x="181125" y="642950"/>
            <a:ext cx="8795400" cy="43194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73333"/>
              <a:buFont typeface="Arial"/>
              <a:buNone/>
            </a:pPr>
            <a:r>
              <a:rPr lang="en" sz="1500">
                <a:solidFill>
                  <a:schemeClr val="dk1"/>
                </a:solidFill>
              </a:rPr>
              <a:t>Rehabilitation programs that decrease tissue stiffness and improve range of motion have potential clinical implications for injury prevention (Bailey et al. 2015, Zaremski et al. 2017).</a:t>
            </a:r>
          </a:p>
          <a:p>
            <a:pPr lvl="0" marR="101600" rtl="0">
              <a:lnSpc>
                <a:spcPct val="100000"/>
              </a:lnSpc>
              <a:spcBef>
                <a:spcPts val="0"/>
              </a:spcBef>
              <a:spcAft>
                <a:spcPts val="0"/>
              </a:spcAft>
              <a:buClr>
                <a:schemeClr val="dk1"/>
              </a:buClr>
              <a:buSzPct val="73333"/>
              <a:buFont typeface="Arial"/>
              <a:buNone/>
            </a:pPr>
            <a:r>
              <a:t/>
            </a:r>
            <a:endParaRPr sz="1500">
              <a:solidFill>
                <a:schemeClr val="dk1"/>
              </a:solidFill>
            </a:endParaRPr>
          </a:p>
          <a:p>
            <a:pPr indent="-323850" lvl="0" marL="457200" marR="101600" rtl="0">
              <a:lnSpc>
                <a:spcPct val="100000"/>
              </a:lnSpc>
              <a:spcBef>
                <a:spcPts val="0"/>
              </a:spcBef>
              <a:spcAft>
                <a:spcPts val="0"/>
              </a:spcAft>
              <a:buClr>
                <a:schemeClr val="dk1"/>
              </a:buClr>
              <a:buSzPct val="100000"/>
            </a:pPr>
            <a:r>
              <a:rPr b="1" lang="en" sz="1500">
                <a:solidFill>
                  <a:schemeClr val="dk1"/>
                </a:solidFill>
              </a:rPr>
              <a:t>A four-week treatment program of manual therapy</a:t>
            </a:r>
            <a:r>
              <a:rPr lang="en" sz="1500">
                <a:solidFill>
                  <a:schemeClr val="dk1"/>
                </a:solidFill>
              </a:rPr>
              <a:t> or dry needling demonstrated a significant improvement in pain pressure threshold, muscle elasticity, and stiffness of neck and shoulder muscles (De Meulemeester et al. 2017)</a:t>
            </a:r>
          </a:p>
          <a:p>
            <a:pPr lvl="0" marR="101600" rtl="0">
              <a:lnSpc>
                <a:spcPct val="100000"/>
              </a:lnSpc>
              <a:spcBef>
                <a:spcPts val="0"/>
              </a:spcBef>
              <a:spcAft>
                <a:spcPts val="0"/>
              </a:spcAft>
              <a:buClr>
                <a:schemeClr val="dk1"/>
              </a:buClr>
              <a:buSzPct val="73333"/>
              <a:buFont typeface="Arial"/>
              <a:buNone/>
            </a:pPr>
            <a:r>
              <a:t/>
            </a:r>
            <a:endParaRPr b="1" sz="1500">
              <a:solidFill>
                <a:schemeClr val="dk1"/>
              </a:solidFill>
            </a:endParaRPr>
          </a:p>
          <a:p>
            <a:pPr indent="-323850" lvl="0" marL="457200" rtl="0">
              <a:lnSpc>
                <a:spcPct val="100000"/>
              </a:lnSpc>
              <a:spcBef>
                <a:spcPts val="0"/>
              </a:spcBef>
              <a:spcAft>
                <a:spcPts val="0"/>
              </a:spcAft>
              <a:buClr>
                <a:schemeClr val="dk1"/>
              </a:buClr>
              <a:buSzPct val="100000"/>
            </a:pPr>
            <a:r>
              <a:rPr b="1" lang="en" sz="1500">
                <a:solidFill>
                  <a:schemeClr val="dk1"/>
                </a:solidFill>
              </a:rPr>
              <a:t>Four weeks of soft tissue mobilization</a:t>
            </a:r>
            <a:r>
              <a:rPr lang="en" sz="1500">
                <a:solidFill>
                  <a:schemeClr val="dk1"/>
                </a:solidFill>
              </a:rPr>
              <a:t> had an affect on tissue stiffness, shoulder internal rotation and horizontal adduction in baseball players with posterior shoulder tightness (Yamauchi et al. 2016)</a:t>
            </a:r>
          </a:p>
          <a:p>
            <a:pPr lvl="0" rtl="0">
              <a:lnSpc>
                <a:spcPct val="100000"/>
              </a:lnSpc>
              <a:spcBef>
                <a:spcPts val="0"/>
              </a:spcBef>
              <a:spcAft>
                <a:spcPts val="0"/>
              </a:spcAft>
              <a:buClr>
                <a:schemeClr val="dk1"/>
              </a:buClr>
              <a:buSzPct val="73333"/>
              <a:buFont typeface="Arial"/>
              <a:buNone/>
            </a:pPr>
            <a:r>
              <a:t/>
            </a:r>
            <a:endParaRPr b="1" sz="1500">
              <a:solidFill>
                <a:schemeClr val="dk1"/>
              </a:solidFill>
            </a:endParaRPr>
          </a:p>
          <a:p>
            <a:pPr indent="-323850" lvl="0" marL="457200" rtl="0">
              <a:lnSpc>
                <a:spcPct val="100000"/>
              </a:lnSpc>
              <a:spcBef>
                <a:spcPts val="0"/>
              </a:spcBef>
              <a:spcAft>
                <a:spcPts val="0"/>
              </a:spcAft>
              <a:buClr>
                <a:schemeClr val="dk1"/>
              </a:buClr>
              <a:buSzPct val="100000"/>
            </a:pPr>
            <a:r>
              <a:rPr b="1" lang="en" sz="1500">
                <a:solidFill>
                  <a:schemeClr val="dk1"/>
                </a:solidFill>
              </a:rPr>
              <a:t>Modified cross body stretch</a:t>
            </a:r>
            <a:r>
              <a:rPr lang="en" sz="1500">
                <a:solidFill>
                  <a:schemeClr val="dk1"/>
                </a:solidFill>
              </a:rPr>
              <a:t> and modified sleeper stretch leads to decreased the stiffness of the teres minor and infraspinatus (Umehara et al. 2017)</a:t>
            </a:r>
          </a:p>
          <a:p>
            <a:pPr lvl="0" rtl="0">
              <a:lnSpc>
                <a:spcPct val="100000"/>
              </a:lnSpc>
              <a:spcBef>
                <a:spcPts val="0"/>
              </a:spcBef>
              <a:spcAft>
                <a:spcPts val="0"/>
              </a:spcAft>
              <a:buNone/>
            </a:pPr>
            <a:r>
              <a:t/>
            </a:r>
            <a:endParaRPr sz="1500">
              <a:solidFill>
                <a:schemeClr val="dk1"/>
              </a:solidFill>
            </a:endParaRPr>
          </a:p>
          <a:p>
            <a:pPr indent="-323850" lvl="0" marL="457200" rtl="0">
              <a:lnSpc>
                <a:spcPct val="100000"/>
              </a:lnSpc>
              <a:spcBef>
                <a:spcPts val="0"/>
              </a:spcBef>
              <a:spcAft>
                <a:spcPts val="0"/>
              </a:spcAft>
              <a:buClr>
                <a:schemeClr val="dk1"/>
              </a:buClr>
              <a:buSzPct val="100000"/>
            </a:pPr>
            <a:r>
              <a:rPr b="1" lang="en" sz="1500">
                <a:solidFill>
                  <a:schemeClr val="dk1"/>
                </a:solidFill>
              </a:rPr>
              <a:t>IASTM with self-stretching</a:t>
            </a:r>
            <a:r>
              <a:rPr lang="en" sz="1500">
                <a:solidFill>
                  <a:schemeClr val="dk1"/>
                </a:solidFill>
              </a:rPr>
              <a:t> significantly reduces ROM risk factors in baseball players with motion deficits (Bailey et al. 2017)</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7" name="Shape 517"/>
        <p:cNvGrpSpPr/>
        <p:nvPr/>
      </p:nvGrpSpPr>
      <p:grpSpPr>
        <a:xfrm>
          <a:off x="0" y="0"/>
          <a:ext cx="0" cy="0"/>
          <a:chOff x="0" y="0"/>
          <a:chExt cx="0" cy="0"/>
        </a:xfrm>
      </p:grpSpPr>
      <p:pic>
        <p:nvPicPr>
          <p:cNvPr descr="13124961_10154044292616217_4977692909002424077_n.jpg" id="518" name="Shape 518"/>
          <p:cNvPicPr preferRelativeResize="0"/>
          <p:nvPr/>
        </p:nvPicPr>
        <p:blipFill rotWithShape="1">
          <a:blip r:embed="rId3">
            <a:alphaModFix/>
          </a:blip>
          <a:srcRect b="0" l="16393" r="16393" t="0"/>
          <a:stretch/>
        </p:blipFill>
        <p:spPr>
          <a:xfrm>
            <a:off x="0" y="0"/>
            <a:ext cx="4572000" cy="5143500"/>
          </a:xfrm>
          <a:prstGeom prst="rect">
            <a:avLst/>
          </a:prstGeom>
          <a:noFill/>
          <a:ln>
            <a:noFill/>
          </a:ln>
        </p:spPr>
      </p:pic>
      <p:sp>
        <p:nvSpPr>
          <p:cNvPr id="519" name="Shape 519"/>
          <p:cNvSpPr txBox="1"/>
          <p:nvPr>
            <p:ph type="title"/>
          </p:nvPr>
        </p:nvSpPr>
        <p:spPr>
          <a:xfrm>
            <a:off x="4852825" y="233150"/>
            <a:ext cx="4016400" cy="1181400"/>
          </a:xfrm>
          <a:prstGeom prst="rect">
            <a:avLst/>
          </a:prstGeom>
        </p:spPr>
        <p:txBody>
          <a:bodyPr anchorCtr="0" anchor="b" bIns="91425" lIns="91425" rIns="91425" tIns="91425">
            <a:noAutofit/>
          </a:bodyPr>
          <a:lstStyle/>
          <a:p>
            <a:pPr lvl="0" rtl="0">
              <a:spcBef>
                <a:spcPts val="0"/>
              </a:spcBef>
              <a:buNone/>
            </a:pPr>
            <a:r>
              <a:rPr lang="en"/>
              <a:t>Rotator Cuff Tendinopathy</a:t>
            </a:r>
          </a:p>
        </p:txBody>
      </p:sp>
      <p:sp>
        <p:nvSpPr>
          <p:cNvPr id="520" name="Shape 520"/>
          <p:cNvSpPr txBox="1"/>
          <p:nvPr>
            <p:ph idx="1" type="body"/>
          </p:nvPr>
        </p:nvSpPr>
        <p:spPr>
          <a:xfrm>
            <a:off x="4695750" y="1481050"/>
            <a:ext cx="4448400" cy="3601800"/>
          </a:xfrm>
          <a:prstGeom prst="rect">
            <a:avLst/>
          </a:prstGeom>
        </p:spPr>
        <p:txBody>
          <a:bodyPr anchorCtr="0" anchor="t" bIns="91425" lIns="91425" rIns="91425" tIns="91425">
            <a:noAutofit/>
          </a:bodyPr>
          <a:lstStyle/>
          <a:p>
            <a:pPr indent="-317500" lvl="0" marL="457200" marR="101600" rtl="0">
              <a:lnSpc>
                <a:spcPct val="100000"/>
              </a:lnSpc>
              <a:spcBef>
                <a:spcPts val="0"/>
              </a:spcBef>
              <a:buSzPct val="100000"/>
            </a:pPr>
            <a:r>
              <a:rPr b="1" lang="en" sz="1400"/>
              <a:t>M</a:t>
            </a:r>
            <a:r>
              <a:rPr b="1" lang="en" sz="1400"/>
              <a:t>anagement of rotator cuff tendinopathy</a:t>
            </a:r>
            <a:r>
              <a:rPr lang="en" sz="1400"/>
              <a:t> includes relative rest, modification of painful activities, and an exercise program guided to regain motion and strength (Lewis et al. 2015).</a:t>
            </a:r>
          </a:p>
          <a:p>
            <a:pPr lvl="0" marR="101600" rtl="0">
              <a:lnSpc>
                <a:spcPct val="100000"/>
              </a:lnSpc>
              <a:spcBef>
                <a:spcPts val="0"/>
              </a:spcBef>
              <a:buNone/>
            </a:pPr>
            <a:r>
              <a:t/>
            </a:r>
            <a:endParaRPr sz="1400"/>
          </a:p>
          <a:p>
            <a:pPr indent="-317500" lvl="0" marL="457200" marR="101600" rtl="0">
              <a:lnSpc>
                <a:spcPct val="100000"/>
              </a:lnSpc>
              <a:spcBef>
                <a:spcPts val="0"/>
              </a:spcBef>
              <a:spcAft>
                <a:spcPts val="0"/>
              </a:spcAft>
              <a:buSzPct val="100000"/>
            </a:pPr>
            <a:r>
              <a:rPr b="1" lang="en" sz="1400"/>
              <a:t>Neurodynamic Movements</a:t>
            </a:r>
            <a:r>
              <a:rPr b="1" lang="en" sz="1400"/>
              <a:t>- </a:t>
            </a:r>
            <a:r>
              <a:rPr lang="en" sz="1400">
                <a:solidFill>
                  <a:schemeClr val="dk1"/>
                </a:solidFill>
              </a:rPr>
              <a:t>Quadrilateral space syndrome involves compression of the axillary nerve and/or the posterior circumflex artery within the quadrilateral space. This space is defined by the teres minor superiorly, long head of the triceps medially, humerus laterally, and teres major inferiorly. </a:t>
            </a:r>
          </a:p>
          <a:p>
            <a:pPr lvl="0" rtl="0">
              <a:spcBef>
                <a:spcPts val="0"/>
              </a:spcBef>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4" name="Shape 524"/>
        <p:cNvGrpSpPr/>
        <p:nvPr/>
      </p:nvGrpSpPr>
      <p:grpSpPr>
        <a:xfrm>
          <a:off x="0" y="0"/>
          <a:ext cx="0" cy="0"/>
          <a:chOff x="0" y="0"/>
          <a:chExt cx="0" cy="0"/>
        </a:xfrm>
      </p:grpSpPr>
      <p:sp>
        <p:nvSpPr>
          <p:cNvPr id="525" name="Shape 525"/>
          <p:cNvSpPr txBox="1"/>
          <p:nvPr>
            <p:ph idx="4294967295" type="title"/>
          </p:nvPr>
        </p:nvSpPr>
        <p:spPr>
          <a:xfrm>
            <a:off x="0" y="0"/>
            <a:ext cx="4626900" cy="551100"/>
          </a:xfrm>
          <a:prstGeom prst="rect">
            <a:avLst/>
          </a:prstGeom>
        </p:spPr>
        <p:txBody>
          <a:bodyPr anchorCtr="0" anchor="ctr" bIns="91425" lIns="91425" rIns="91425" tIns="91425">
            <a:noAutofit/>
          </a:bodyPr>
          <a:lstStyle/>
          <a:p>
            <a:pPr lvl="0">
              <a:spcBef>
                <a:spcPts val="0"/>
              </a:spcBef>
              <a:buNone/>
            </a:pPr>
            <a:r>
              <a:rPr lang="en" sz="3000">
                <a:solidFill>
                  <a:srgbClr val="000000"/>
                </a:solidFill>
              </a:rPr>
              <a:t>Carpal Tunnel Syndrome</a:t>
            </a:r>
          </a:p>
        </p:txBody>
      </p:sp>
      <p:sp>
        <p:nvSpPr>
          <p:cNvPr id="526" name="Shape 526"/>
          <p:cNvSpPr txBox="1"/>
          <p:nvPr>
            <p:ph idx="4294967295" type="body"/>
          </p:nvPr>
        </p:nvSpPr>
        <p:spPr>
          <a:xfrm>
            <a:off x="0" y="482200"/>
            <a:ext cx="4512000" cy="4661400"/>
          </a:xfrm>
          <a:prstGeom prst="rect">
            <a:avLst/>
          </a:prstGeom>
        </p:spPr>
        <p:txBody>
          <a:bodyPr anchorCtr="0" anchor="t" bIns="91425" lIns="91425" rIns="91425" tIns="91425">
            <a:noAutofit/>
          </a:bodyPr>
          <a:lstStyle/>
          <a:p>
            <a:pPr indent="-317500" lvl="0" marL="457200" rtl="0">
              <a:spcBef>
                <a:spcPts val="0"/>
              </a:spcBef>
              <a:spcAft>
                <a:spcPts val="0"/>
              </a:spcAft>
              <a:buClr>
                <a:srgbClr val="000000"/>
              </a:buClr>
              <a:buSzPct val="100000"/>
            </a:pPr>
            <a:r>
              <a:rPr lang="en" sz="1400">
                <a:solidFill>
                  <a:srgbClr val="000000"/>
                </a:solidFill>
              </a:rPr>
              <a:t>Conservative treatments have shown to improve symptoms, decrease disability and improve function.</a:t>
            </a:r>
          </a:p>
          <a:p>
            <a:pPr lvl="0" rtl="0">
              <a:spcBef>
                <a:spcPts val="0"/>
              </a:spcBef>
              <a:buNone/>
            </a:pPr>
            <a:r>
              <a:t/>
            </a:r>
            <a:endParaRPr sz="1400"/>
          </a:p>
          <a:p>
            <a:pPr indent="-317500" lvl="0" marL="457200" rtl="0">
              <a:spcBef>
                <a:spcPts val="0"/>
              </a:spcBef>
              <a:buSzPct val="100000"/>
            </a:pPr>
            <a:r>
              <a:rPr lang="en" sz="1400"/>
              <a:t>For some patients there is no significant differences in pain and functional outcomes at 6 and 12 months between surgery and conservative treatments (Fernández-de-Las-Peñas et al. 2017).</a:t>
            </a:r>
          </a:p>
          <a:p>
            <a:pPr lvl="0" rtl="0">
              <a:spcBef>
                <a:spcPts val="0"/>
              </a:spcBef>
              <a:buNone/>
            </a:pPr>
            <a:r>
              <a:t/>
            </a:r>
            <a:endParaRPr sz="1400">
              <a:solidFill>
                <a:srgbClr val="030303"/>
              </a:solidFill>
              <a:highlight>
                <a:srgbClr val="FFFFFF"/>
              </a:highlight>
            </a:endParaRPr>
          </a:p>
          <a:p>
            <a:pPr lvl="0" rtl="0">
              <a:spcBef>
                <a:spcPts val="0"/>
              </a:spcBef>
              <a:buNone/>
            </a:pPr>
            <a:r>
              <a:t/>
            </a:r>
            <a:endParaRPr sz="1400">
              <a:solidFill>
                <a:srgbClr val="030303"/>
              </a:solidFill>
              <a:highlight>
                <a:srgbClr val="FFFFFF"/>
              </a:highlight>
            </a:endParaRPr>
          </a:p>
          <a:p>
            <a:pPr lvl="0" rtl="0">
              <a:spcBef>
                <a:spcPts val="0"/>
              </a:spcBef>
              <a:buNone/>
            </a:pPr>
            <a:r>
              <a:rPr lang="en" sz="1400">
                <a:solidFill>
                  <a:srgbClr val="030303"/>
                </a:solidFill>
                <a:highlight>
                  <a:srgbClr val="FFFFFF"/>
                </a:highlight>
              </a:rPr>
              <a:t>Fernández-de-Las-Peñas et al. (2017). The Effectiveness of Manual Therapy versus Surgery on Self-Reported Function, Cervical Range of Motion and Pinch Grip Force in Carpal Tunnel Syndrome: A Randomized Clinical Trial. J Orthop Sports Phys Ther.</a:t>
            </a:r>
          </a:p>
          <a:p>
            <a:pPr lvl="0" marR="101600" rtl="0">
              <a:spcBef>
                <a:spcPts val="0"/>
              </a:spcBef>
              <a:buNone/>
            </a:pPr>
            <a:r>
              <a:t/>
            </a:r>
            <a:endParaRPr sz="1400"/>
          </a:p>
          <a:p>
            <a:pPr lvl="0" marR="101600" rtl="0">
              <a:spcBef>
                <a:spcPts val="0"/>
              </a:spcBef>
              <a:buClr>
                <a:schemeClr val="dk1"/>
              </a:buClr>
              <a:buSzPct val="78571"/>
              <a:buFont typeface="Arial"/>
              <a:buNone/>
            </a:pPr>
            <a:r>
              <a:rPr lang="en" sz="1400"/>
              <a:t>Huisstede et al. (2017). The Effectiveness of Surgical and Post-Surgical Interventions for Carpal Tunnel Syndrome-A Systematic Review. Arch Phys Med Rehabil</a:t>
            </a:r>
          </a:p>
        </p:txBody>
      </p:sp>
      <p:pic>
        <p:nvPicPr>
          <p:cNvPr descr="480px-Carpal_Tunnel_Syndrome.png" id="527" name="Shape 527"/>
          <p:cNvPicPr preferRelativeResize="0"/>
          <p:nvPr/>
        </p:nvPicPr>
        <p:blipFill>
          <a:blip r:embed="rId3">
            <a:alphaModFix/>
          </a:blip>
          <a:stretch>
            <a:fillRect/>
          </a:stretch>
        </p:blipFill>
        <p:spPr>
          <a:xfrm>
            <a:off x="4572000" y="0"/>
            <a:ext cx="4572000" cy="457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1" name="Shape 531"/>
        <p:cNvGrpSpPr/>
        <p:nvPr/>
      </p:nvGrpSpPr>
      <p:grpSpPr>
        <a:xfrm>
          <a:off x="0" y="0"/>
          <a:ext cx="0" cy="0"/>
          <a:chOff x="0" y="0"/>
          <a:chExt cx="0" cy="0"/>
        </a:xfrm>
      </p:grpSpPr>
      <p:sp>
        <p:nvSpPr>
          <p:cNvPr id="532" name="Shape 532"/>
          <p:cNvSpPr txBox="1"/>
          <p:nvPr>
            <p:ph idx="4294967295" type="title"/>
          </p:nvPr>
        </p:nvSpPr>
        <p:spPr>
          <a:xfrm>
            <a:off x="0" y="0"/>
            <a:ext cx="9144000" cy="642900"/>
          </a:xfrm>
          <a:prstGeom prst="rect">
            <a:avLst/>
          </a:prstGeom>
        </p:spPr>
        <p:txBody>
          <a:bodyPr anchorCtr="0" anchor="ctr" bIns="91425" lIns="91425" rIns="91425" tIns="91425">
            <a:noAutofit/>
          </a:bodyPr>
          <a:lstStyle/>
          <a:p>
            <a:pPr lvl="0">
              <a:spcBef>
                <a:spcPts val="0"/>
              </a:spcBef>
              <a:buNone/>
            </a:pPr>
            <a:r>
              <a:rPr b="1" lang="en" sz="3000">
                <a:solidFill>
                  <a:srgbClr val="000000"/>
                </a:solidFill>
              </a:rPr>
              <a:t>Low Back Pain</a:t>
            </a:r>
          </a:p>
        </p:txBody>
      </p:sp>
      <p:sp>
        <p:nvSpPr>
          <p:cNvPr id="533" name="Shape 533"/>
          <p:cNvSpPr txBox="1"/>
          <p:nvPr>
            <p:ph idx="4294967295" type="body"/>
          </p:nvPr>
        </p:nvSpPr>
        <p:spPr>
          <a:xfrm>
            <a:off x="-22350" y="600000"/>
            <a:ext cx="9188700" cy="4497600"/>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 sz="1400">
                <a:solidFill>
                  <a:srgbClr val="000000"/>
                </a:solidFill>
              </a:rPr>
              <a:t>Recommendations from </a:t>
            </a:r>
            <a:r>
              <a:rPr b="1" i="1" lang="en" sz="1400">
                <a:solidFill>
                  <a:srgbClr val="000000"/>
                </a:solidFill>
              </a:rPr>
              <a:t>The Canadian Medical Association</a:t>
            </a:r>
            <a:r>
              <a:rPr lang="en" sz="1400">
                <a:solidFill>
                  <a:srgbClr val="000000"/>
                </a:solidFill>
                <a:highlight>
                  <a:srgbClr val="FFFFFF"/>
                </a:highlight>
              </a:rPr>
              <a:t> (</a:t>
            </a:r>
            <a:r>
              <a:rPr lang="en" sz="1400">
                <a:solidFill>
                  <a:srgbClr val="000000"/>
                </a:solidFill>
                <a:highlight>
                  <a:srgbClr val="FFFFFF"/>
                </a:highlight>
                <a:hlinkClick r:id="rId3"/>
              </a:rPr>
              <a:t>Busse et al. 2017</a:t>
            </a:r>
            <a:r>
              <a:rPr lang="en" sz="1400">
                <a:solidFill>
                  <a:srgbClr val="000000"/>
                </a:solidFill>
                <a:highlight>
                  <a:srgbClr val="FFFFFF"/>
                </a:highlight>
              </a:rPr>
              <a:t>)</a:t>
            </a:r>
            <a:r>
              <a:rPr lang="en" sz="1400">
                <a:solidFill>
                  <a:srgbClr val="000000"/>
                </a:solidFill>
              </a:rPr>
              <a:t>, </a:t>
            </a:r>
            <a:r>
              <a:rPr b="1" i="1" lang="en" sz="1400">
                <a:solidFill>
                  <a:srgbClr val="000000"/>
                </a:solidFill>
              </a:rPr>
              <a:t>The American College of Physicians</a:t>
            </a:r>
            <a:r>
              <a:rPr lang="en" sz="1400">
                <a:solidFill>
                  <a:srgbClr val="000000"/>
                </a:solidFill>
              </a:rPr>
              <a:t> (</a:t>
            </a:r>
            <a:r>
              <a:rPr lang="en" sz="1400">
                <a:solidFill>
                  <a:srgbClr val="000000"/>
                </a:solidFill>
                <a:hlinkClick r:id="rId4"/>
              </a:rPr>
              <a:t>Chou et al. 2017</a:t>
            </a:r>
            <a:r>
              <a:rPr lang="en" sz="1400">
                <a:solidFill>
                  <a:srgbClr val="000000"/>
                </a:solidFill>
              </a:rPr>
              <a:t>, </a:t>
            </a:r>
            <a:r>
              <a:rPr lang="en" sz="1400">
                <a:solidFill>
                  <a:srgbClr val="000000"/>
                </a:solidFill>
                <a:hlinkClick r:id="rId5"/>
              </a:rPr>
              <a:t>Qaseem et al. 2017</a:t>
            </a:r>
            <a:r>
              <a:rPr lang="en" sz="1400">
                <a:solidFill>
                  <a:srgbClr val="000000"/>
                </a:solidFill>
              </a:rPr>
              <a:t>) and </a:t>
            </a:r>
            <a:r>
              <a:rPr b="1" i="1" lang="en" sz="1400">
                <a:solidFill>
                  <a:srgbClr val="000000"/>
                </a:solidFill>
              </a:rPr>
              <a:t>The Mayo Clinic</a:t>
            </a:r>
            <a:r>
              <a:rPr i="1" lang="en" sz="1400">
                <a:solidFill>
                  <a:srgbClr val="000000"/>
                </a:solidFill>
              </a:rPr>
              <a:t> (</a:t>
            </a:r>
            <a:r>
              <a:rPr lang="en" sz="1400">
                <a:solidFill>
                  <a:srgbClr val="000000"/>
                </a:solidFill>
                <a:hlinkClick r:id="rId6"/>
              </a:rPr>
              <a:t>Nahin et al. 2016</a:t>
            </a:r>
            <a:r>
              <a:rPr lang="en" sz="1400">
                <a:solidFill>
                  <a:srgbClr val="000000"/>
                </a:solidFill>
              </a:rPr>
              <a:t>) represent a monumental shift in pain management. Physicians, now more than ever are recommending massage therapy and exercise as part of a multi-modal approach for patients suffering from low back pain.</a:t>
            </a:r>
          </a:p>
          <a:p>
            <a:pPr lvl="0" rtl="0">
              <a:spcBef>
                <a:spcPts val="0"/>
              </a:spcBef>
              <a:buClr>
                <a:schemeClr val="dk1"/>
              </a:buClr>
              <a:buSzPct val="78571"/>
              <a:buFont typeface="Arial"/>
              <a:buNone/>
            </a:pPr>
            <a:r>
              <a:t/>
            </a:r>
            <a:endParaRPr b="1" sz="1400">
              <a:solidFill>
                <a:srgbClr val="000000"/>
              </a:solidFill>
            </a:endParaRPr>
          </a:p>
          <a:p>
            <a:pPr lvl="0" rtl="0">
              <a:spcBef>
                <a:spcPts val="0"/>
              </a:spcBef>
              <a:buClr>
                <a:schemeClr val="dk1"/>
              </a:buClr>
              <a:buSzPct val="78571"/>
              <a:buFont typeface="Arial"/>
              <a:buNone/>
            </a:pPr>
            <a:r>
              <a:t/>
            </a:r>
            <a:endParaRPr b="1" sz="1400"/>
          </a:p>
          <a:p>
            <a:pPr lvl="0" rtl="0">
              <a:spcBef>
                <a:spcPts val="0"/>
              </a:spcBef>
              <a:buClr>
                <a:schemeClr val="dk1"/>
              </a:buClr>
              <a:buSzPct val="78571"/>
              <a:buFont typeface="Arial"/>
              <a:buNone/>
            </a:pPr>
            <a:r>
              <a:t/>
            </a:r>
            <a:endParaRPr b="1" sz="1400"/>
          </a:p>
          <a:p>
            <a:pPr lvl="0" rtl="0">
              <a:spcBef>
                <a:spcPts val="0"/>
              </a:spcBef>
              <a:buClr>
                <a:schemeClr val="dk1"/>
              </a:buClr>
              <a:buSzPct val="78571"/>
              <a:buFont typeface="Arial"/>
              <a:buNone/>
            </a:pPr>
            <a:r>
              <a:t/>
            </a:r>
            <a:endParaRPr b="1" sz="1400"/>
          </a:p>
          <a:p>
            <a:pPr lvl="0" rtl="0">
              <a:spcBef>
                <a:spcPts val="0"/>
              </a:spcBef>
              <a:buClr>
                <a:schemeClr val="dk1"/>
              </a:buClr>
              <a:buSzPct val="78571"/>
              <a:buFont typeface="Arial"/>
              <a:buNone/>
            </a:pPr>
            <a:r>
              <a:t/>
            </a:r>
            <a:endParaRPr b="1" sz="1400"/>
          </a:p>
          <a:p>
            <a:pPr lvl="0" rtl="0">
              <a:spcBef>
                <a:spcPts val="0"/>
              </a:spcBef>
              <a:buClr>
                <a:schemeClr val="dk1"/>
              </a:buClr>
              <a:buSzPct val="78571"/>
              <a:buFont typeface="Arial"/>
              <a:buNone/>
            </a:pPr>
            <a:r>
              <a:t/>
            </a:r>
            <a:endParaRPr b="1" sz="1400"/>
          </a:p>
          <a:p>
            <a:pPr lvl="0" rtl="0">
              <a:spcBef>
                <a:spcPts val="0"/>
              </a:spcBef>
              <a:buClr>
                <a:schemeClr val="dk1"/>
              </a:buClr>
              <a:buSzPct val="78571"/>
              <a:buFont typeface="Arial"/>
              <a:buNone/>
            </a:pPr>
            <a:r>
              <a:rPr b="1" lang="en" sz="1400"/>
              <a:t>Randomized Controlled Trial of </a:t>
            </a:r>
            <a:r>
              <a:rPr b="1" lang="en" sz="1400">
                <a:solidFill>
                  <a:srgbClr val="000000"/>
                </a:solidFill>
              </a:rPr>
              <a:t>Triggerpoint Compression</a:t>
            </a:r>
          </a:p>
          <a:p>
            <a:pPr lvl="0" rtl="0">
              <a:spcBef>
                <a:spcPts val="0"/>
              </a:spcBef>
              <a:buClr>
                <a:schemeClr val="dk1"/>
              </a:buClr>
              <a:buSzPct val="78571"/>
              <a:buFont typeface="Arial"/>
              <a:buNone/>
            </a:pPr>
            <a:r>
              <a:rPr lang="en" sz="1400">
                <a:solidFill>
                  <a:srgbClr val="000000"/>
                </a:solidFill>
              </a:rPr>
              <a:t>A randomized controlled study published in the</a:t>
            </a:r>
            <a:r>
              <a:rPr i="1" lang="en" sz="1400">
                <a:solidFill>
                  <a:srgbClr val="000000"/>
                </a:solidFill>
              </a:rPr>
              <a:t> European Journal of Pain </a:t>
            </a:r>
            <a:r>
              <a:rPr lang="en" sz="1400">
                <a:solidFill>
                  <a:srgbClr val="000000"/>
                </a:solidFill>
              </a:rPr>
              <a:t>tested the effect of 6 consecutive treatments (3 per week for 2 weeks) - 63 patients with acute low back pain were randomly assigned to one of three groups:</a:t>
            </a:r>
          </a:p>
          <a:p>
            <a:pPr lvl="0" rtl="0">
              <a:spcBef>
                <a:spcPts val="0"/>
              </a:spcBef>
              <a:buClr>
                <a:schemeClr val="dk1"/>
              </a:buClr>
              <a:buSzPct val="78571"/>
              <a:buFont typeface="Arial"/>
              <a:buNone/>
            </a:pPr>
            <a:r>
              <a:rPr lang="en" sz="1400">
                <a:solidFill>
                  <a:srgbClr val="000000"/>
                </a:solidFill>
              </a:rPr>
              <a:t>• MTrP group who received compression at MTrPs (N = 23)</a:t>
            </a:r>
          </a:p>
          <a:p>
            <a:pPr lvl="0" rtl="0">
              <a:spcBef>
                <a:spcPts val="0"/>
              </a:spcBef>
              <a:buClr>
                <a:schemeClr val="dk1"/>
              </a:buClr>
              <a:buSzPct val="78571"/>
              <a:buFont typeface="Arial"/>
              <a:buNone/>
            </a:pPr>
            <a:r>
              <a:rPr lang="en" sz="1400">
                <a:solidFill>
                  <a:srgbClr val="000000"/>
                </a:solidFill>
              </a:rPr>
              <a:t>• non-MTrP group who received compression at non-trigger points (N = 21)</a:t>
            </a:r>
          </a:p>
          <a:p>
            <a:pPr lvl="0" rtl="0">
              <a:spcBef>
                <a:spcPts val="0"/>
              </a:spcBef>
              <a:buClr>
                <a:schemeClr val="dk1"/>
              </a:buClr>
              <a:buSzPct val="78571"/>
              <a:buFont typeface="Arial"/>
              <a:buNone/>
            </a:pPr>
            <a:r>
              <a:rPr lang="en" sz="1400">
                <a:solidFill>
                  <a:srgbClr val="000000"/>
                </a:solidFill>
              </a:rPr>
              <a:t>• another group received superficial massage (N = 19)</a:t>
            </a:r>
          </a:p>
          <a:p>
            <a:pPr lvl="0" marR="101600" rtl="0">
              <a:spcBef>
                <a:spcPts val="0"/>
              </a:spcBef>
              <a:buClr>
                <a:schemeClr val="dk1"/>
              </a:buClr>
              <a:buSzPct val="78571"/>
              <a:buFont typeface="Arial"/>
              <a:buNone/>
            </a:pPr>
            <a:r>
              <a:t/>
            </a:r>
            <a:endParaRPr sz="1400">
              <a:solidFill>
                <a:srgbClr val="000000"/>
              </a:solidFill>
            </a:endParaRPr>
          </a:p>
          <a:p>
            <a:pPr lvl="0" marR="101600" rtl="0">
              <a:spcBef>
                <a:spcPts val="0"/>
              </a:spcBef>
              <a:buClr>
                <a:schemeClr val="dk1"/>
              </a:buClr>
              <a:buSzPct val="78571"/>
              <a:buFont typeface="Arial"/>
              <a:buNone/>
            </a:pPr>
            <a:r>
              <a:rPr lang="en" sz="1400"/>
              <a:t>Takamoto et al. (2015). Effects of compression at myofascial trigger points in patients with acute low back pain: A randomized controlled trial. Eur J Pain. </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7" name="Shape 537"/>
        <p:cNvGrpSpPr/>
        <p:nvPr/>
      </p:nvGrpSpPr>
      <p:grpSpPr>
        <a:xfrm>
          <a:off x="0" y="0"/>
          <a:ext cx="0" cy="0"/>
          <a:chOff x="0" y="0"/>
          <a:chExt cx="0" cy="0"/>
        </a:xfrm>
      </p:grpSpPr>
      <p:sp>
        <p:nvSpPr>
          <p:cNvPr id="538" name="Shape 538"/>
          <p:cNvSpPr txBox="1"/>
          <p:nvPr>
            <p:ph idx="4294967295" type="title"/>
          </p:nvPr>
        </p:nvSpPr>
        <p:spPr>
          <a:xfrm>
            <a:off x="0" y="79675"/>
            <a:ext cx="3134400" cy="857400"/>
          </a:xfrm>
          <a:prstGeom prst="rect">
            <a:avLst/>
          </a:prstGeom>
        </p:spPr>
        <p:txBody>
          <a:bodyPr anchorCtr="0" anchor="ctr" bIns="91425" lIns="91425" rIns="91425" tIns="91425">
            <a:noAutofit/>
          </a:bodyPr>
          <a:lstStyle/>
          <a:p>
            <a:pPr lvl="0">
              <a:spcBef>
                <a:spcPts val="0"/>
              </a:spcBef>
              <a:buNone/>
            </a:pPr>
            <a:r>
              <a:rPr b="1" lang="en">
                <a:solidFill>
                  <a:srgbClr val="000000"/>
                </a:solidFill>
              </a:rPr>
              <a:t>Hip Pain</a:t>
            </a:r>
          </a:p>
        </p:txBody>
      </p:sp>
      <p:sp>
        <p:nvSpPr>
          <p:cNvPr id="539" name="Shape 539"/>
          <p:cNvSpPr txBox="1"/>
          <p:nvPr>
            <p:ph idx="4294967295" type="body"/>
          </p:nvPr>
        </p:nvSpPr>
        <p:spPr>
          <a:xfrm>
            <a:off x="0" y="937075"/>
            <a:ext cx="6609000" cy="4206300"/>
          </a:xfrm>
          <a:prstGeom prst="rect">
            <a:avLst/>
          </a:prstGeom>
        </p:spPr>
        <p:txBody>
          <a:bodyPr anchorCtr="0" anchor="t" bIns="91425" lIns="91425" rIns="91425" tIns="91425">
            <a:noAutofit/>
          </a:bodyPr>
          <a:lstStyle/>
          <a:p>
            <a:pPr lvl="0" marR="101600" rtl="0">
              <a:spcBef>
                <a:spcPts val="0"/>
              </a:spcBef>
              <a:buNone/>
            </a:pPr>
            <a:r>
              <a:rPr b="1" lang="en" sz="1200"/>
              <a:t>Hip and Back Connection</a:t>
            </a:r>
          </a:p>
          <a:p>
            <a:pPr lvl="0" marR="101600" rtl="0">
              <a:spcBef>
                <a:spcPts val="0"/>
              </a:spcBef>
              <a:buNone/>
            </a:pPr>
            <a:r>
              <a:rPr lang="en" sz="1200"/>
              <a:t>Hip abductor as a factor in a patient's knee pain or back pain (Bade et al. 2017. Cooper et al. 2016, Prather et al. 2017)</a:t>
            </a:r>
          </a:p>
          <a:p>
            <a:pPr lvl="0" marR="101600" rtl="0">
              <a:spcBef>
                <a:spcPts val="0"/>
              </a:spcBef>
              <a:buClr>
                <a:schemeClr val="dk1"/>
              </a:buClr>
              <a:buSzPct val="91666"/>
              <a:buFont typeface="Arial"/>
              <a:buNone/>
            </a:pPr>
            <a:r>
              <a:t/>
            </a:r>
            <a:endParaRPr sz="1200"/>
          </a:p>
          <a:p>
            <a:pPr lvl="0" rtl="0">
              <a:spcBef>
                <a:spcPts val="0"/>
              </a:spcBef>
              <a:spcAft>
                <a:spcPts val="0"/>
              </a:spcAft>
              <a:buNone/>
            </a:pPr>
            <a:r>
              <a:rPr b="1" lang="en" sz="1200">
                <a:solidFill>
                  <a:srgbClr val="000000"/>
                </a:solidFill>
              </a:rPr>
              <a:t>Posterior Hip Pain:</a:t>
            </a:r>
          </a:p>
          <a:p>
            <a:pPr indent="-304800" lvl="0" marL="457200" rtl="0">
              <a:spcBef>
                <a:spcPts val="0"/>
              </a:spcBef>
              <a:spcAft>
                <a:spcPts val="0"/>
              </a:spcAft>
              <a:buClr>
                <a:srgbClr val="000000"/>
              </a:buClr>
              <a:buSzPct val="100000"/>
            </a:pPr>
            <a:r>
              <a:rPr lang="en" sz="1200">
                <a:solidFill>
                  <a:srgbClr val="000000"/>
                </a:solidFill>
              </a:rPr>
              <a:t>lumbar spine and femoroacetabular joint referral</a:t>
            </a:r>
          </a:p>
          <a:p>
            <a:pPr indent="-304800" lvl="0" marL="457200" rtl="0">
              <a:spcBef>
                <a:spcPts val="0"/>
              </a:spcBef>
              <a:spcAft>
                <a:spcPts val="0"/>
              </a:spcAft>
              <a:buClr>
                <a:srgbClr val="000000"/>
              </a:buClr>
              <a:buSzPct val="100000"/>
            </a:pPr>
            <a:r>
              <a:rPr lang="en" sz="1200">
                <a:solidFill>
                  <a:srgbClr val="000000"/>
                </a:solidFill>
              </a:rPr>
              <a:t>sacroiliac joint pathology</a:t>
            </a:r>
          </a:p>
          <a:p>
            <a:pPr indent="-304800" lvl="0" marL="457200" rtl="0">
              <a:spcBef>
                <a:spcPts val="0"/>
              </a:spcBef>
              <a:spcAft>
                <a:spcPts val="0"/>
              </a:spcAft>
              <a:buClr>
                <a:srgbClr val="000000"/>
              </a:buClr>
              <a:buSzPct val="100000"/>
            </a:pPr>
            <a:r>
              <a:rPr lang="en" sz="1200">
                <a:solidFill>
                  <a:srgbClr val="000000"/>
                </a:solidFill>
              </a:rPr>
              <a:t>piriformis syndrome</a:t>
            </a:r>
          </a:p>
          <a:p>
            <a:pPr indent="-304800" lvl="0" marL="457200">
              <a:spcBef>
                <a:spcPts val="0"/>
              </a:spcBef>
              <a:spcAft>
                <a:spcPts val="0"/>
              </a:spcAft>
              <a:buClr>
                <a:srgbClr val="000000"/>
              </a:buClr>
              <a:buSzPct val="100000"/>
            </a:pPr>
            <a:r>
              <a:rPr lang="en" sz="1200">
                <a:solidFill>
                  <a:srgbClr val="000000"/>
                </a:solidFill>
              </a:rPr>
              <a:t>proximal hamstring tendinopathy</a:t>
            </a:r>
          </a:p>
          <a:p>
            <a:pPr lvl="0">
              <a:spcBef>
                <a:spcPts val="0"/>
              </a:spcBef>
              <a:spcAft>
                <a:spcPts val="0"/>
              </a:spcAft>
              <a:buNone/>
            </a:pPr>
            <a:r>
              <a:t/>
            </a:r>
            <a:endParaRPr sz="1200">
              <a:solidFill>
                <a:srgbClr val="000000"/>
              </a:solidFill>
            </a:endParaRPr>
          </a:p>
          <a:p>
            <a:pPr lvl="0">
              <a:spcBef>
                <a:spcPts val="0"/>
              </a:spcBef>
              <a:spcAft>
                <a:spcPts val="0"/>
              </a:spcAft>
              <a:buClr>
                <a:schemeClr val="dk1"/>
              </a:buClr>
              <a:buSzPct val="91666"/>
              <a:buFont typeface="Arial"/>
              <a:buNone/>
            </a:pPr>
            <a:r>
              <a:rPr b="1" lang="en" sz="1200">
                <a:solidFill>
                  <a:srgbClr val="000000"/>
                </a:solidFill>
              </a:rPr>
              <a:t>Lateral Hip Pain:</a:t>
            </a:r>
          </a:p>
          <a:p>
            <a:pPr indent="-304800" lvl="0" marL="457200">
              <a:spcBef>
                <a:spcPts val="0"/>
              </a:spcBef>
              <a:spcAft>
                <a:spcPts val="0"/>
              </a:spcAft>
              <a:buClr>
                <a:srgbClr val="000000"/>
              </a:buClr>
              <a:buSzPct val="100000"/>
            </a:pPr>
            <a:r>
              <a:rPr lang="en" sz="1200">
                <a:solidFill>
                  <a:srgbClr val="000000"/>
                </a:solidFill>
              </a:rPr>
              <a:t>gluteal tendinopathy and iliotibial band</a:t>
            </a:r>
          </a:p>
          <a:p>
            <a:pPr lvl="0">
              <a:spcBef>
                <a:spcPts val="0"/>
              </a:spcBef>
              <a:spcAft>
                <a:spcPts val="0"/>
              </a:spcAft>
              <a:buNone/>
            </a:pPr>
            <a:r>
              <a:t/>
            </a:r>
            <a:endParaRPr sz="1200">
              <a:solidFill>
                <a:srgbClr val="000000"/>
              </a:solidFill>
            </a:endParaRPr>
          </a:p>
          <a:p>
            <a:pPr lvl="0">
              <a:spcBef>
                <a:spcPts val="0"/>
              </a:spcBef>
              <a:spcAft>
                <a:spcPts val="0"/>
              </a:spcAft>
              <a:buNone/>
            </a:pPr>
            <a:r>
              <a:rPr b="1" lang="en" sz="1200">
                <a:solidFill>
                  <a:srgbClr val="000000"/>
                </a:solidFill>
              </a:rPr>
              <a:t>Anterior Hip Pain </a:t>
            </a:r>
          </a:p>
          <a:p>
            <a:pPr indent="-304800" lvl="0" marL="457200">
              <a:spcBef>
                <a:spcPts val="0"/>
              </a:spcBef>
              <a:spcAft>
                <a:spcPts val="0"/>
              </a:spcAft>
              <a:buClr>
                <a:srgbClr val="000000"/>
              </a:buClr>
              <a:buSzPct val="100000"/>
            </a:pPr>
            <a:r>
              <a:rPr lang="en" sz="1200">
                <a:solidFill>
                  <a:srgbClr val="000000"/>
                </a:solidFill>
              </a:rPr>
              <a:t>intra-articular (ie, labral tear, osteoarthritis, osteonecrosis) </a:t>
            </a:r>
          </a:p>
          <a:p>
            <a:pPr indent="-304800" lvl="0" marL="457200" rtl="0">
              <a:spcBef>
                <a:spcPts val="0"/>
              </a:spcBef>
              <a:spcAft>
                <a:spcPts val="0"/>
              </a:spcAft>
              <a:buClr>
                <a:srgbClr val="000000"/>
              </a:buClr>
              <a:buSzPct val="100000"/>
            </a:pPr>
            <a:r>
              <a:rPr lang="en" sz="1200">
                <a:solidFill>
                  <a:srgbClr val="000000"/>
                </a:solidFill>
              </a:rPr>
              <a:t>extra-articular (ie, snapping hip and inguinal disruption [athletic pubalgia]</a:t>
            </a:r>
          </a:p>
          <a:p>
            <a:pPr lvl="0" rtl="0">
              <a:spcBef>
                <a:spcPts val="0"/>
              </a:spcBef>
              <a:spcAft>
                <a:spcPts val="0"/>
              </a:spcAft>
              <a:buNone/>
            </a:pPr>
            <a:r>
              <a:t/>
            </a:r>
            <a:endParaRPr sz="1200">
              <a:solidFill>
                <a:srgbClr val="000000"/>
              </a:solidFill>
            </a:endParaRPr>
          </a:p>
          <a:p>
            <a:pPr lvl="0" rtl="0">
              <a:spcBef>
                <a:spcPts val="0"/>
              </a:spcBef>
              <a:spcAft>
                <a:spcPts val="0"/>
              </a:spcAft>
              <a:buNone/>
            </a:pPr>
            <a:r>
              <a:rPr lang="en" sz="1200">
                <a:solidFill>
                  <a:srgbClr val="000000"/>
                </a:solidFill>
              </a:rPr>
              <a:t>* Additionally Entrapment neuropathies and myofascial pain should also be considered in each compartment</a:t>
            </a:r>
          </a:p>
          <a:p>
            <a:pPr lvl="0" rtl="0">
              <a:spcBef>
                <a:spcPts val="0"/>
              </a:spcBef>
              <a:spcAft>
                <a:spcPts val="0"/>
              </a:spcAft>
              <a:buNone/>
            </a:pPr>
            <a:r>
              <a:t/>
            </a:r>
            <a:endParaRPr sz="1200">
              <a:solidFill>
                <a:srgbClr val="000000"/>
              </a:solidFill>
            </a:endParaRPr>
          </a:p>
          <a:p>
            <a:pPr lvl="0" marR="101600" rtl="0">
              <a:spcBef>
                <a:spcPts val="0"/>
              </a:spcBef>
              <a:spcAft>
                <a:spcPts val="0"/>
              </a:spcAft>
              <a:buClr>
                <a:schemeClr val="dk1"/>
              </a:buClr>
              <a:buSzPct val="91666"/>
              <a:buFont typeface="Arial"/>
              <a:buNone/>
            </a:pPr>
            <a:r>
              <a:rPr lang="en" sz="1200">
                <a:solidFill>
                  <a:srgbClr val="000000"/>
                </a:solidFill>
              </a:rPr>
              <a:t>Battaglia et al. (2016). Posterior, Lateral, and Anterior Hip Pain Due to Musculoskeletal Origin. J Chiropr Med.</a:t>
            </a:r>
          </a:p>
          <a:p>
            <a:pPr lvl="0" marR="101600" rtl="0">
              <a:spcBef>
                <a:spcPts val="0"/>
              </a:spcBef>
              <a:buClr>
                <a:schemeClr val="dk1"/>
              </a:buClr>
              <a:buSzPct val="91666"/>
              <a:buFont typeface="Arial"/>
              <a:buNone/>
            </a:pPr>
            <a:r>
              <a:t/>
            </a:r>
            <a:endParaRPr sz="1200">
              <a:solidFill>
                <a:srgbClr val="000000"/>
              </a:solidFill>
            </a:endParaRPr>
          </a:p>
        </p:txBody>
      </p:sp>
      <p:pic>
        <p:nvPicPr>
          <p:cNvPr descr="Gray825and830.png" id="540" name="Shape 540"/>
          <p:cNvPicPr preferRelativeResize="0"/>
          <p:nvPr/>
        </p:nvPicPr>
        <p:blipFill>
          <a:blip r:embed="rId3">
            <a:alphaModFix/>
          </a:blip>
          <a:stretch>
            <a:fillRect/>
          </a:stretch>
        </p:blipFill>
        <p:spPr>
          <a:xfrm>
            <a:off x="6520175" y="76200"/>
            <a:ext cx="2761515" cy="4991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4" name="Shape 544"/>
        <p:cNvGrpSpPr/>
        <p:nvPr/>
      </p:nvGrpSpPr>
      <p:grpSpPr>
        <a:xfrm>
          <a:off x="0" y="0"/>
          <a:ext cx="0" cy="0"/>
          <a:chOff x="0" y="0"/>
          <a:chExt cx="0" cy="0"/>
        </a:xfrm>
      </p:grpSpPr>
      <p:sp>
        <p:nvSpPr>
          <p:cNvPr id="545" name="Shape 545"/>
          <p:cNvSpPr txBox="1"/>
          <p:nvPr>
            <p:ph idx="4294967295" type="title"/>
          </p:nvPr>
        </p:nvSpPr>
        <p:spPr>
          <a:xfrm>
            <a:off x="0" y="3"/>
            <a:ext cx="8229600" cy="857400"/>
          </a:xfrm>
          <a:prstGeom prst="rect">
            <a:avLst/>
          </a:prstGeom>
        </p:spPr>
        <p:txBody>
          <a:bodyPr anchorCtr="0" anchor="ctr" bIns="91425" lIns="91425" rIns="91425" tIns="91425">
            <a:noAutofit/>
          </a:bodyPr>
          <a:lstStyle/>
          <a:p>
            <a:pPr lvl="0">
              <a:spcBef>
                <a:spcPts val="0"/>
              </a:spcBef>
              <a:buNone/>
            </a:pPr>
            <a:r>
              <a:rPr b="1" lang="en" sz="4000">
                <a:solidFill>
                  <a:srgbClr val="000000"/>
                </a:solidFill>
              </a:rPr>
              <a:t>Deep Gluteal S</a:t>
            </a:r>
            <a:r>
              <a:rPr b="1" lang="en" sz="4000">
                <a:solidFill>
                  <a:srgbClr val="000000"/>
                </a:solidFill>
              </a:rPr>
              <a:t>yndrome</a:t>
            </a:r>
          </a:p>
        </p:txBody>
      </p:sp>
      <p:sp>
        <p:nvSpPr>
          <p:cNvPr id="546" name="Shape 546"/>
          <p:cNvSpPr txBox="1"/>
          <p:nvPr>
            <p:ph idx="4294967295" type="body"/>
          </p:nvPr>
        </p:nvSpPr>
        <p:spPr>
          <a:xfrm>
            <a:off x="0" y="724175"/>
            <a:ext cx="7374600" cy="4419300"/>
          </a:xfrm>
          <a:prstGeom prst="rect">
            <a:avLst/>
          </a:prstGeom>
        </p:spPr>
        <p:txBody>
          <a:bodyPr anchorCtr="0" anchor="t" bIns="91425" lIns="91425" rIns="91425" tIns="91425">
            <a:noAutofit/>
          </a:bodyPr>
          <a:lstStyle/>
          <a:p>
            <a:pPr lvl="0" marR="101600" rtl="0">
              <a:spcBef>
                <a:spcPts val="0"/>
              </a:spcBef>
              <a:buClr>
                <a:schemeClr val="dk1"/>
              </a:buClr>
              <a:buSzPct val="61111"/>
              <a:buFont typeface="Arial"/>
              <a:buNone/>
            </a:pPr>
            <a:r>
              <a:rPr lang="en" sz="1800"/>
              <a:t>Deep gluteal syndrome is characterized by pain in the hip or posterior thigh, this may be caused by entrapment of the sciatic nerve:</a:t>
            </a:r>
          </a:p>
          <a:p>
            <a:pPr indent="-342900" lvl="0" marL="457200" marR="101600" rtl="0">
              <a:spcBef>
                <a:spcPts val="0"/>
              </a:spcBef>
              <a:buSzPct val="100000"/>
              <a:buChar char="●"/>
            </a:pPr>
            <a:r>
              <a:rPr lang="en" sz="1800"/>
              <a:t>The piriformis muscle</a:t>
            </a:r>
          </a:p>
          <a:p>
            <a:pPr indent="-342900" lvl="0" marL="457200" marR="101600" rtl="0">
              <a:spcBef>
                <a:spcPts val="0"/>
              </a:spcBef>
              <a:buSzPct val="100000"/>
              <a:buChar char="●"/>
            </a:pPr>
            <a:r>
              <a:rPr lang="en" sz="1800"/>
              <a:t>Fibrous bands</a:t>
            </a:r>
          </a:p>
          <a:p>
            <a:pPr indent="-342900" lvl="0" marL="457200" marR="101600" rtl="0">
              <a:spcBef>
                <a:spcPts val="0"/>
              </a:spcBef>
              <a:buSzPct val="100000"/>
              <a:buChar char="●"/>
            </a:pPr>
            <a:r>
              <a:rPr lang="en" sz="1800"/>
              <a:t>Gluteal muscles</a:t>
            </a:r>
          </a:p>
          <a:p>
            <a:pPr indent="-342900" lvl="0" marL="457200" marR="101600" rtl="0">
              <a:spcBef>
                <a:spcPts val="0"/>
              </a:spcBef>
              <a:buSzPct val="100000"/>
              <a:buChar char="●"/>
            </a:pPr>
            <a:r>
              <a:rPr lang="en" sz="1800">
                <a:highlight>
                  <a:srgbClr val="FFFFFF"/>
                </a:highlight>
              </a:rPr>
              <a:t>Quadratus femoris</a:t>
            </a:r>
          </a:p>
          <a:p>
            <a:pPr indent="-342900" lvl="0" marL="457200" marR="101600" rtl="0">
              <a:spcBef>
                <a:spcPts val="0"/>
              </a:spcBef>
              <a:buSzPct val="100000"/>
              <a:buChar char="●"/>
            </a:pPr>
            <a:r>
              <a:rPr lang="en" sz="1800"/>
              <a:t>Hamstring muscles</a:t>
            </a:r>
          </a:p>
          <a:p>
            <a:pPr indent="-342900" lvl="0" marL="457200" marR="101600" rtl="0">
              <a:spcBef>
                <a:spcPts val="0"/>
              </a:spcBef>
              <a:buSzPct val="100000"/>
              <a:buChar char="●"/>
            </a:pPr>
            <a:r>
              <a:rPr lang="en" sz="1800"/>
              <a:t>Gemelli-obturator internus complex</a:t>
            </a:r>
          </a:p>
          <a:p>
            <a:pPr indent="-342900" lvl="0" marL="457200" marR="101600" rtl="0">
              <a:spcBef>
                <a:spcPts val="0"/>
              </a:spcBef>
              <a:buSzPct val="100000"/>
              <a:buChar char="●"/>
            </a:pPr>
            <a:r>
              <a:rPr lang="en" sz="1800"/>
              <a:t>Vascular abnormalities</a:t>
            </a:r>
          </a:p>
          <a:p>
            <a:pPr indent="-342900" lvl="0" marL="457200" marR="101600" rtl="0">
              <a:spcBef>
                <a:spcPts val="0"/>
              </a:spcBef>
              <a:buSzPct val="100000"/>
              <a:buChar char="●"/>
            </a:pPr>
            <a:r>
              <a:rPr lang="en" sz="1800"/>
              <a:t>Space occupying lesion</a:t>
            </a:r>
          </a:p>
          <a:p>
            <a:pPr lvl="0" marR="101600" rtl="0">
              <a:spcBef>
                <a:spcPts val="0"/>
              </a:spcBef>
              <a:buNone/>
            </a:pPr>
            <a:r>
              <a:t/>
            </a:r>
            <a:endParaRPr sz="1800"/>
          </a:p>
          <a:p>
            <a:pPr lvl="0" marR="101600" rtl="0">
              <a:spcBef>
                <a:spcPts val="0"/>
              </a:spcBef>
              <a:buNone/>
            </a:pPr>
            <a:r>
              <a:t/>
            </a:r>
            <a:endParaRPr sz="1800"/>
          </a:p>
          <a:p>
            <a:pPr lvl="0" marR="101600" rtl="0">
              <a:spcBef>
                <a:spcPts val="0"/>
              </a:spcBef>
              <a:buClr>
                <a:schemeClr val="dk1"/>
              </a:buClr>
              <a:buSzPct val="61111"/>
              <a:buFont typeface="Arial"/>
              <a:buNone/>
            </a:pPr>
            <a:r>
              <a:rPr lang="en" sz="1800"/>
              <a:t>Carro et al. (2016). Deep gluteal space problems: piriformis syndrome, ischiofemoral impingement and sciatic nerve release. Muscles Ligaments Tendons J.</a:t>
            </a:r>
          </a:p>
          <a:p>
            <a:pPr lvl="0" marR="101600" rtl="0">
              <a:spcBef>
                <a:spcPts val="0"/>
              </a:spcBef>
              <a:buNone/>
            </a:pPr>
            <a:r>
              <a:t/>
            </a:r>
            <a:endParaRPr sz="1800"/>
          </a:p>
        </p:txBody>
      </p:sp>
      <p:pic>
        <p:nvPicPr>
          <p:cNvPr descr="Gray832.png" id="547" name="Shape 547"/>
          <p:cNvPicPr preferRelativeResize="0"/>
          <p:nvPr/>
        </p:nvPicPr>
        <p:blipFill>
          <a:blip r:embed="rId3">
            <a:alphaModFix/>
          </a:blip>
          <a:stretch>
            <a:fillRect/>
          </a:stretch>
        </p:blipFill>
        <p:spPr>
          <a:xfrm>
            <a:off x="7374664" y="0"/>
            <a:ext cx="1769336"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x="0" y="0"/>
          <a:ext cx="0" cy="0"/>
          <a:chOff x="0" y="0"/>
          <a:chExt cx="0" cy="0"/>
        </a:xfrm>
      </p:grpSpPr>
      <p:sp>
        <p:nvSpPr>
          <p:cNvPr id="552" name="Shape 552"/>
          <p:cNvSpPr txBox="1"/>
          <p:nvPr>
            <p:ph type="title"/>
          </p:nvPr>
        </p:nvSpPr>
        <p:spPr>
          <a:xfrm>
            <a:off x="53175" y="450125"/>
            <a:ext cx="3584400" cy="4626900"/>
          </a:xfrm>
          <a:prstGeom prst="rect">
            <a:avLst/>
          </a:prstGeom>
        </p:spPr>
        <p:txBody>
          <a:bodyPr anchorCtr="0" anchor="t" bIns="91425" lIns="91425" rIns="91425" tIns="91425">
            <a:noAutofit/>
          </a:bodyPr>
          <a:lstStyle/>
          <a:p>
            <a:pPr lvl="0">
              <a:spcBef>
                <a:spcPts val="0"/>
              </a:spcBef>
              <a:buNone/>
            </a:pPr>
            <a:r>
              <a:rPr lang="en"/>
              <a:t>Greater Trochanteric Pain Syndrome</a:t>
            </a:r>
          </a:p>
          <a:p>
            <a:pPr lvl="0">
              <a:spcBef>
                <a:spcPts val="0"/>
              </a:spcBef>
              <a:buNone/>
            </a:pPr>
            <a:r>
              <a:t/>
            </a:r>
            <a:endParaRPr/>
          </a:p>
          <a:p>
            <a:pPr lvl="0" rtl="0">
              <a:spcBef>
                <a:spcPts val="0"/>
              </a:spcBef>
              <a:buClr>
                <a:schemeClr val="dk1"/>
              </a:buClr>
              <a:buSzPct val="78571"/>
              <a:buFont typeface="Arial"/>
              <a:buNone/>
            </a:pPr>
            <a:r>
              <a:rPr lang="en" sz="1400">
                <a:solidFill>
                  <a:srgbClr val="000000"/>
                </a:solidFill>
              </a:rPr>
              <a:t>The diagnosis of GTPS encompasses:</a:t>
            </a:r>
          </a:p>
          <a:p>
            <a:pPr indent="-317500" lvl="0" marL="457200" rtl="0">
              <a:spcBef>
                <a:spcPts val="0"/>
              </a:spcBef>
              <a:buClr>
                <a:srgbClr val="000000"/>
              </a:buClr>
              <a:buSzPct val="100000"/>
              <a:buFont typeface="Arial"/>
              <a:buChar char="●"/>
            </a:pPr>
            <a:r>
              <a:rPr b="0" lang="en" sz="1400">
                <a:solidFill>
                  <a:srgbClr val="000000"/>
                </a:solidFill>
              </a:rPr>
              <a:t>greater trochanteric bursitis</a:t>
            </a:r>
          </a:p>
          <a:p>
            <a:pPr indent="-317500" lvl="0" marL="457200" rtl="0">
              <a:spcBef>
                <a:spcPts val="0"/>
              </a:spcBef>
              <a:buClr>
                <a:srgbClr val="000000"/>
              </a:buClr>
              <a:buSzPct val="100000"/>
              <a:buFont typeface="Arial"/>
              <a:buChar char="●"/>
            </a:pPr>
            <a:r>
              <a:rPr b="0" lang="en" sz="1400">
                <a:solidFill>
                  <a:srgbClr val="000000"/>
                </a:solidFill>
              </a:rPr>
              <a:t>gluteus medius and gluteus minimus tears</a:t>
            </a:r>
          </a:p>
          <a:p>
            <a:pPr indent="-317500" lvl="0" marL="457200" rtl="0">
              <a:spcBef>
                <a:spcPts val="0"/>
              </a:spcBef>
              <a:buClr>
                <a:srgbClr val="000000"/>
              </a:buClr>
              <a:buSzPct val="100000"/>
              <a:buFont typeface="Arial"/>
              <a:buChar char="●"/>
            </a:pPr>
            <a:r>
              <a:rPr b="0" lang="en" sz="1400">
                <a:solidFill>
                  <a:srgbClr val="000000"/>
                </a:solidFill>
              </a:rPr>
              <a:t>snapping hip </a:t>
            </a:r>
          </a:p>
          <a:p>
            <a:pPr lvl="0" rtl="0">
              <a:spcBef>
                <a:spcPts val="0"/>
              </a:spcBef>
              <a:buNone/>
            </a:pPr>
            <a:r>
              <a:t/>
            </a:r>
            <a:endParaRPr b="0" sz="1400">
              <a:solidFill>
                <a:srgbClr val="000000"/>
              </a:solidFill>
            </a:endParaRPr>
          </a:p>
          <a:p>
            <a:pPr lvl="0" rtl="0">
              <a:spcBef>
                <a:spcPts val="0"/>
              </a:spcBef>
              <a:buNone/>
            </a:pPr>
            <a:r>
              <a:rPr lang="en" sz="1400">
                <a:solidFill>
                  <a:srgbClr val="000000"/>
                </a:solidFill>
              </a:rPr>
              <a:t>Clinical test that may be of value:</a:t>
            </a:r>
          </a:p>
          <a:p>
            <a:pPr indent="-317500" lvl="0" marL="457200" rtl="0">
              <a:spcBef>
                <a:spcPts val="0"/>
              </a:spcBef>
              <a:buClr>
                <a:srgbClr val="000000"/>
              </a:buClr>
              <a:buSzPct val="100000"/>
              <a:buChar char="●"/>
            </a:pPr>
            <a:r>
              <a:rPr b="0" lang="en" sz="1400">
                <a:solidFill>
                  <a:srgbClr val="000000"/>
                </a:solidFill>
              </a:rPr>
              <a:t>FABER test</a:t>
            </a:r>
          </a:p>
          <a:p>
            <a:pPr indent="-317500" lvl="0" marL="457200">
              <a:spcBef>
                <a:spcPts val="0"/>
              </a:spcBef>
              <a:buClr>
                <a:srgbClr val="000000"/>
              </a:buClr>
              <a:buSzPct val="100000"/>
              <a:buChar char="●"/>
            </a:pPr>
            <a:r>
              <a:rPr b="0" lang="en" sz="1400">
                <a:solidFill>
                  <a:srgbClr val="000000"/>
                </a:solidFill>
              </a:rPr>
              <a:t>palpation of the greater trochanter</a:t>
            </a:r>
          </a:p>
          <a:p>
            <a:pPr indent="-317500" lvl="0" marL="457200" rtl="0">
              <a:spcBef>
                <a:spcPts val="0"/>
              </a:spcBef>
              <a:buClr>
                <a:srgbClr val="000000"/>
              </a:buClr>
              <a:buSzPct val="100000"/>
              <a:buChar char="●"/>
            </a:pPr>
            <a:r>
              <a:rPr b="0" lang="en" sz="1400">
                <a:solidFill>
                  <a:srgbClr val="000000"/>
                </a:solidFill>
              </a:rPr>
              <a:t>resisted hip abduction</a:t>
            </a:r>
          </a:p>
          <a:p>
            <a:pPr indent="-317500" lvl="0" marL="457200" rtl="0">
              <a:spcBef>
                <a:spcPts val="0"/>
              </a:spcBef>
              <a:buClr>
                <a:srgbClr val="000000"/>
              </a:buClr>
              <a:buSzPct val="100000"/>
              <a:buChar char="●"/>
            </a:pPr>
            <a:r>
              <a:rPr b="0" lang="en" sz="1400">
                <a:solidFill>
                  <a:srgbClr val="000000"/>
                </a:solidFill>
              </a:rPr>
              <a:t>resisted external derotation test</a:t>
            </a:r>
          </a:p>
          <a:p>
            <a:pPr lvl="0" rtl="0">
              <a:spcBef>
                <a:spcPts val="0"/>
              </a:spcBef>
              <a:buNone/>
            </a:pPr>
            <a:r>
              <a:t/>
            </a:r>
            <a:endParaRPr b="0" sz="1400">
              <a:highlight>
                <a:srgbClr val="FFFFFF"/>
              </a:highlight>
            </a:endParaRPr>
          </a:p>
        </p:txBody>
      </p:sp>
      <p:sp>
        <p:nvSpPr>
          <p:cNvPr id="553" name="Shape 553"/>
          <p:cNvSpPr txBox="1"/>
          <p:nvPr>
            <p:ph idx="1" type="body"/>
          </p:nvPr>
        </p:nvSpPr>
        <p:spPr>
          <a:xfrm>
            <a:off x="3828775" y="450125"/>
            <a:ext cx="5315100" cy="46935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78571"/>
              <a:buFont typeface="Arial"/>
              <a:buNone/>
            </a:pPr>
            <a:r>
              <a:rPr b="1" lang="en" sz="1400">
                <a:solidFill>
                  <a:srgbClr val="000000"/>
                </a:solidFill>
              </a:rPr>
              <a:t>Hip Pain: Dry Needling vs. Cortisone Injection</a:t>
            </a:r>
          </a:p>
          <a:p>
            <a:pPr lvl="0" marR="101600" rtl="0">
              <a:lnSpc>
                <a:spcPct val="100000"/>
              </a:lnSpc>
              <a:spcBef>
                <a:spcPts val="0"/>
              </a:spcBef>
              <a:spcAft>
                <a:spcPts val="0"/>
              </a:spcAft>
              <a:buClr>
                <a:schemeClr val="dk1"/>
              </a:buClr>
              <a:buSzPct val="78571"/>
              <a:buFont typeface="Arial"/>
              <a:buNone/>
            </a:pPr>
            <a:r>
              <a:t/>
            </a:r>
            <a:endParaRPr sz="1400">
              <a:solidFill>
                <a:srgbClr val="000000"/>
              </a:solidFill>
            </a:endParaRPr>
          </a:p>
          <a:p>
            <a:pPr lvl="0" rtl="0">
              <a:lnSpc>
                <a:spcPct val="100000"/>
              </a:lnSpc>
              <a:spcBef>
                <a:spcPts val="0"/>
              </a:spcBef>
              <a:spcAft>
                <a:spcPts val="0"/>
              </a:spcAft>
              <a:buClr>
                <a:schemeClr val="dk1"/>
              </a:buClr>
              <a:buSzPct val="78571"/>
              <a:buFont typeface="Arial"/>
              <a:buNone/>
            </a:pPr>
            <a:r>
              <a:rPr b="1" lang="en" sz="1400">
                <a:solidFill>
                  <a:srgbClr val="000000"/>
                </a:solidFill>
              </a:rPr>
              <a:t>Methods</a:t>
            </a:r>
            <a:br>
              <a:rPr lang="en" sz="1400">
                <a:solidFill>
                  <a:schemeClr val="dk1"/>
                </a:solidFill>
              </a:rPr>
            </a:br>
            <a:r>
              <a:rPr lang="en" sz="1400">
                <a:solidFill>
                  <a:schemeClr val="dk1"/>
                </a:solidFill>
              </a:rPr>
              <a:t>Forty-three participants with Greater trochanteric pain syndrome, were randomly assigned to a group receiving cortisone injections or DN over 6 weeks.</a:t>
            </a:r>
          </a:p>
          <a:p>
            <a:pPr lvl="0" rtl="0">
              <a:lnSpc>
                <a:spcPct val="100000"/>
              </a:lnSpc>
              <a:spcBef>
                <a:spcPts val="0"/>
              </a:spcBef>
              <a:spcAft>
                <a:spcPts val="0"/>
              </a:spcAft>
              <a:buClr>
                <a:schemeClr val="dk1"/>
              </a:buClr>
              <a:buSzPct val="78571"/>
              <a:buFont typeface="Arial"/>
              <a:buNone/>
            </a:pPr>
            <a:r>
              <a:t/>
            </a:r>
            <a:endParaRPr sz="1400">
              <a:solidFill>
                <a:schemeClr val="dk1"/>
              </a:solidFill>
            </a:endParaRPr>
          </a:p>
          <a:p>
            <a:pPr lvl="0" rtl="0">
              <a:lnSpc>
                <a:spcPct val="100000"/>
              </a:lnSpc>
              <a:spcBef>
                <a:spcPts val="0"/>
              </a:spcBef>
              <a:spcAft>
                <a:spcPts val="0"/>
              </a:spcAft>
              <a:buClr>
                <a:schemeClr val="dk1"/>
              </a:buClr>
              <a:buSzPct val="78571"/>
              <a:buFont typeface="Arial"/>
              <a:buNone/>
            </a:pPr>
            <a:r>
              <a:rPr b="1" lang="en" sz="1400">
                <a:solidFill>
                  <a:schemeClr val="dk1"/>
                </a:solidFill>
              </a:rPr>
              <a:t>Results</a:t>
            </a:r>
          </a:p>
          <a:p>
            <a:pPr lvl="0" rtl="0">
              <a:lnSpc>
                <a:spcPct val="100000"/>
              </a:lnSpc>
              <a:spcBef>
                <a:spcPts val="0"/>
              </a:spcBef>
              <a:spcAft>
                <a:spcPts val="0"/>
              </a:spcAft>
              <a:buClr>
                <a:schemeClr val="dk1"/>
              </a:buClr>
              <a:buSzPct val="78571"/>
              <a:buFont typeface="Arial"/>
              <a:buNone/>
            </a:pPr>
            <a:r>
              <a:rPr lang="en" sz="1400">
                <a:solidFill>
                  <a:schemeClr val="dk1"/>
                </a:solidFill>
              </a:rPr>
              <a:t>Baseline characteristics were similar in the groups, this indicates non-inferiority of DN vs. cortisone injections. Medication usage (p-value=0.74) was not different between groups at the same time point.</a:t>
            </a:r>
          </a:p>
          <a:p>
            <a:pPr lvl="0" rtl="0">
              <a:lnSpc>
                <a:spcPct val="100000"/>
              </a:lnSpc>
              <a:spcBef>
                <a:spcPts val="0"/>
              </a:spcBef>
              <a:spcAft>
                <a:spcPts val="0"/>
              </a:spcAft>
              <a:buClr>
                <a:schemeClr val="dk1"/>
              </a:buClr>
              <a:buSzPct val="78571"/>
              <a:buFont typeface="Arial"/>
              <a:buNone/>
            </a:pPr>
            <a:r>
              <a:t/>
            </a:r>
            <a:endParaRPr sz="1400">
              <a:solidFill>
                <a:schemeClr val="dk1"/>
              </a:solidFill>
            </a:endParaRPr>
          </a:p>
          <a:p>
            <a:pPr lvl="0" marR="101600" rtl="0">
              <a:lnSpc>
                <a:spcPct val="100000"/>
              </a:lnSpc>
              <a:spcBef>
                <a:spcPts val="0"/>
              </a:spcBef>
              <a:spcAft>
                <a:spcPts val="0"/>
              </a:spcAft>
              <a:buClr>
                <a:schemeClr val="dk1"/>
              </a:buClr>
              <a:buSzPct val="78571"/>
              <a:buFont typeface="Arial"/>
              <a:buNone/>
            </a:pPr>
            <a:r>
              <a:t/>
            </a:r>
            <a:endParaRPr sz="1400">
              <a:solidFill>
                <a:schemeClr val="dk1"/>
              </a:solidFill>
            </a:endParaRPr>
          </a:p>
          <a:p>
            <a:pPr lvl="0" marR="101600" rtl="0">
              <a:lnSpc>
                <a:spcPct val="100000"/>
              </a:lnSpc>
              <a:spcBef>
                <a:spcPts val="0"/>
              </a:spcBef>
              <a:spcAft>
                <a:spcPts val="0"/>
              </a:spcAft>
              <a:buClr>
                <a:schemeClr val="dk1"/>
              </a:buClr>
              <a:buSzPct val="78571"/>
              <a:buFont typeface="Arial"/>
              <a:buNone/>
            </a:pPr>
            <a:r>
              <a:rPr lang="en" sz="1400">
                <a:solidFill>
                  <a:schemeClr val="dk1"/>
                </a:solidFill>
              </a:rPr>
              <a:t>Brennan et al. (2017). Dry Needling Versus Cortisone Injection in the Treatment of Greater Trochanteric Pain Syndrome: A Non-Inferiority Randomized Clinical Trial. J Orthop Sports Phys Ther. </a:t>
            </a:r>
          </a:p>
          <a:p>
            <a:pPr lvl="0" marR="101600" rtl="0">
              <a:lnSpc>
                <a:spcPct val="100000"/>
              </a:lnSpc>
              <a:spcBef>
                <a:spcPts val="0"/>
              </a:spcBef>
              <a:spcAft>
                <a:spcPts val="0"/>
              </a:spcAft>
              <a:buClr>
                <a:schemeClr val="dk1"/>
              </a:buClr>
              <a:buSzPct val="78571"/>
              <a:buFont typeface="Arial"/>
              <a:buNone/>
            </a:pPr>
            <a:r>
              <a:t/>
            </a:r>
            <a:endParaRPr sz="1400">
              <a:solidFill>
                <a:schemeClr val="dk1"/>
              </a:solidFill>
            </a:endParaRPr>
          </a:p>
          <a:p>
            <a:pPr lvl="0" marR="101600" rtl="0">
              <a:lnSpc>
                <a:spcPct val="100000"/>
              </a:lnSpc>
              <a:spcBef>
                <a:spcPts val="0"/>
              </a:spcBef>
              <a:spcAft>
                <a:spcPts val="0"/>
              </a:spcAft>
              <a:buClr>
                <a:schemeClr val="dk1"/>
              </a:buClr>
              <a:buSzPct val="78571"/>
              <a:buFont typeface="Arial"/>
              <a:buNone/>
            </a:pPr>
            <a:r>
              <a:rPr lang="en" sz="1400">
                <a:solidFill>
                  <a:schemeClr val="dk1"/>
                </a:solidFill>
              </a:rPr>
              <a:t>Ganderton et al. (2017). Demystifying the Clinical Diagnosis of Greater Trochanteric Pain Syndrome in Women. J Womens Health (Larchmt).</a:t>
            </a:r>
          </a:p>
          <a:p>
            <a:pPr lvl="0" marR="101600" rtl="0">
              <a:lnSpc>
                <a:spcPct val="100000"/>
              </a:lnSpc>
              <a:spcBef>
                <a:spcPts val="0"/>
              </a:spcBef>
              <a:spcAft>
                <a:spcPts val="0"/>
              </a:spcAft>
              <a:buClr>
                <a:schemeClr val="dk1"/>
              </a:buClr>
              <a:buSzPct val="78571"/>
              <a:buFont typeface="Arial"/>
              <a:buNone/>
            </a:pPr>
            <a:r>
              <a:t/>
            </a:r>
            <a:endParaRPr sz="14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7" name="Shape 557"/>
        <p:cNvGrpSpPr/>
        <p:nvPr/>
      </p:nvGrpSpPr>
      <p:grpSpPr>
        <a:xfrm>
          <a:off x="0" y="0"/>
          <a:ext cx="0" cy="0"/>
          <a:chOff x="0" y="0"/>
          <a:chExt cx="0" cy="0"/>
        </a:xfrm>
      </p:grpSpPr>
      <p:pic>
        <p:nvPicPr>
          <p:cNvPr descr="Gray545.png" id="558" name="Shape 558"/>
          <p:cNvPicPr preferRelativeResize="0"/>
          <p:nvPr/>
        </p:nvPicPr>
        <p:blipFill rotWithShape="1">
          <a:blip r:embed="rId3">
            <a:alphaModFix amt="60000"/>
          </a:blip>
          <a:srcRect b="0" l="7454" r="7454" t="0"/>
          <a:stretch/>
        </p:blipFill>
        <p:spPr>
          <a:xfrm>
            <a:off x="0" y="0"/>
            <a:ext cx="3512598" cy="5143497"/>
          </a:xfrm>
          <a:prstGeom prst="rect">
            <a:avLst/>
          </a:prstGeom>
          <a:noFill/>
          <a:ln>
            <a:noFill/>
          </a:ln>
        </p:spPr>
      </p:pic>
      <p:sp>
        <p:nvSpPr>
          <p:cNvPr id="559" name="Shape 559"/>
          <p:cNvSpPr txBox="1"/>
          <p:nvPr>
            <p:ph type="title"/>
          </p:nvPr>
        </p:nvSpPr>
        <p:spPr>
          <a:xfrm>
            <a:off x="0" y="0"/>
            <a:ext cx="3191700" cy="1272300"/>
          </a:xfrm>
          <a:prstGeom prst="rect">
            <a:avLst/>
          </a:prstGeom>
        </p:spPr>
        <p:txBody>
          <a:bodyPr anchorCtr="0" anchor="t" bIns="91425" lIns="91425" rIns="91425" tIns="91425">
            <a:noAutofit/>
          </a:bodyPr>
          <a:lstStyle/>
          <a:p>
            <a:pPr lvl="0">
              <a:spcBef>
                <a:spcPts val="0"/>
              </a:spcBef>
              <a:buNone/>
            </a:pPr>
            <a:r>
              <a:rPr lang="en"/>
              <a:t>Osteoarthritis</a:t>
            </a:r>
            <a:r>
              <a:rPr lang="en"/>
              <a:t> of The Hip</a:t>
            </a:r>
          </a:p>
        </p:txBody>
      </p:sp>
      <p:sp>
        <p:nvSpPr>
          <p:cNvPr id="560" name="Shape 560"/>
          <p:cNvSpPr txBox="1"/>
          <p:nvPr>
            <p:ph idx="1" type="body"/>
          </p:nvPr>
        </p:nvSpPr>
        <p:spPr>
          <a:xfrm>
            <a:off x="3512600" y="0"/>
            <a:ext cx="5631300" cy="5221500"/>
          </a:xfrm>
          <a:prstGeom prst="rect">
            <a:avLst/>
          </a:prstGeom>
        </p:spPr>
        <p:txBody>
          <a:bodyPr anchorCtr="0" anchor="t" bIns="91425" lIns="91425" rIns="91425" tIns="91425">
            <a:noAutofit/>
          </a:bodyPr>
          <a:lstStyle/>
          <a:p>
            <a:pPr lvl="0" marR="101600" rtl="0">
              <a:lnSpc>
                <a:spcPct val="100000"/>
              </a:lnSpc>
              <a:spcBef>
                <a:spcPts val="0"/>
              </a:spcBef>
              <a:spcAft>
                <a:spcPts val="0"/>
              </a:spcAft>
              <a:buClr>
                <a:schemeClr val="dk1"/>
              </a:buClr>
              <a:buSzPct val="91666"/>
              <a:buFont typeface="Arial"/>
              <a:buNone/>
            </a:pPr>
            <a:r>
              <a:rPr b="1" lang="en" sz="1200">
                <a:solidFill>
                  <a:schemeClr val="dk1"/>
                </a:solidFill>
              </a:rPr>
              <a:t>JOSPT Guideline for Mild to Moderate Hip Osteoarthritis </a:t>
            </a:r>
          </a:p>
          <a:p>
            <a:pPr indent="-304800" lvl="0" marL="457200" marR="101600" rtl="0">
              <a:lnSpc>
                <a:spcPct val="100000"/>
              </a:lnSpc>
              <a:spcBef>
                <a:spcPts val="0"/>
              </a:spcBef>
              <a:spcAft>
                <a:spcPts val="0"/>
              </a:spcAft>
              <a:buClr>
                <a:schemeClr val="dk1"/>
              </a:buClr>
              <a:buSzPct val="100000"/>
            </a:pPr>
            <a:r>
              <a:rPr lang="en" sz="1200">
                <a:solidFill>
                  <a:schemeClr val="dk1"/>
                </a:solidFill>
              </a:rPr>
              <a:t>Clinicians should use manual therapy for patients with mild to moderate hip osteoarthritis and impairment of joint mobility, flexibility, and/or pain. ... As hip motion improves, clinicians should add exercises including stretching and strengthening to augment and sustain gains in the patient’s range of motion, flexibility, and strength.”</a:t>
            </a: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lvl="0" rtl="0">
              <a:lnSpc>
                <a:spcPct val="100000"/>
              </a:lnSpc>
              <a:spcBef>
                <a:spcPts val="0"/>
              </a:spcBef>
              <a:spcAft>
                <a:spcPts val="0"/>
              </a:spcAft>
              <a:buNone/>
            </a:pPr>
            <a:r>
              <a:rPr b="1" lang="en" sz="1200">
                <a:solidFill>
                  <a:schemeClr val="dk1"/>
                </a:solidFill>
              </a:rPr>
              <a:t>Hip Arthroplasty </a:t>
            </a:r>
          </a:p>
          <a:p>
            <a:pPr indent="-304800" lvl="0" marL="457200" rtl="0">
              <a:lnSpc>
                <a:spcPct val="100000"/>
              </a:lnSpc>
              <a:spcBef>
                <a:spcPts val="0"/>
              </a:spcBef>
              <a:spcAft>
                <a:spcPts val="0"/>
              </a:spcAft>
              <a:buClr>
                <a:schemeClr val="dk1"/>
              </a:buClr>
              <a:buSzPct val="100000"/>
            </a:pPr>
            <a:r>
              <a:rPr lang="en" sz="1200">
                <a:solidFill>
                  <a:schemeClr val="dk1"/>
                </a:solidFill>
              </a:rPr>
              <a:t>A paper published in the journal </a:t>
            </a:r>
            <a:r>
              <a:rPr i="1" lang="en" sz="1200">
                <a:solidFill>
                  <a:schemeClr val="dk1"/>
                </a:solidFill>
              </a:rPr>
              <a:t>PM&amp;R</a:t>
            </a:r>
            <a:r>
              <a:rPr lang="en" sz="1200">
                <a:solidFill>
                  <a:schemeClr val="dk1"/>
                </a:solidFill>
              </a:rPr>
              <a:t>, looked at the use of fascial manipulation following total hip arthroplasty. In this study two treatment sessions significantly improve functional outcomes in patients compared to usual treatment (Busato et al. 2016). </a:t>
            </a:r>
          </a:p>
          <a:p>
            <a:pPr indent="-304800" lvl="0" marL="457200" rtl="0">
              <a:lnSpc>
                <a:spcPct val="100000"/>
              </a:lnSpc>
              <a:spcBef>
                <a:spcPts val="0"/>
              </a:spcBef>
              <a:spcAft>
                <a:spcPts val="0"/>
              </a:spcAft>
              <a:buClr>
                <a:schemeClr val="dk1"/>
              </a:buClr>
              <a:buSzPct val="100000"/>
            </a:pPr>
            <a:r>
              <a:rPr lang="en" sz="1200">
                <a:solidFill>
                  <a:schemeClr val="dk1"/>
                </a:solidFill>
              </a:rPr>
              <a:t>Low back </a:t>
            </a:r>
            <a:r>
              <a:rPr lang="en" sz="1200">
                <a:solidFill>
                  <a:schemeClr val="dk1"/>
                </a:solidFill>
                <a:highlight>
                  <a:srgbClr val="FFFFFF"/>
                </a:highlight>
              </a:rPr>
              <a:t>was found to have a negative impact on postoperative improvement (Loth et al. 2017)</a:t>
            </a:r>
          </a:p>
          <a:p>
            <a:pPr lvl="0" rtl="0">
              <a:lnSpc>
                <a:spcPct val="100000"/>
              </a:lnSpc>
              <a:spcBef>
                <a:spcPts val="0"/>
              </a:spcBef>
              <a:spcAft>
                <a:spcPts val="0"/>
              </a:spcAft>
              <a:buClr>
                <a:schemeClr val="dk1"/>
              </a:buClr>
              <a:buSzPct val="91666"/>
              <a:buFont typeface="Arial"/>
              <a:buNone/>
            </a:pPr>
            <a:r>
              <a:t/>
            </a:r>
            <a:endParaRPr sz="1200">
              <a:solidFill>
                <a:schemeClr val="dk1"/>
              </a:solidFill>
              <a:highlight>
                <a:srgbClr val="FFFFFF"/>
              </a:highlight>
            </a:endParaRP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lvl="0" marR="101600" rtl="0">
              <a:lnSpc>
                <a:spcPct val="100000"/>
              </a:lnSpc>
              <a:spcBef>
                <a:spcPts val="0"/>
              </a:spcBef>
              <a:spcAft>
                <a:spcPts val="0"/>
              </a:spcAft>
              <a:buClr>
                <a:schemeClr val="dk1"/>
              </a:buClr>
              <a:buSzPct val="91666"/>
              <a:buFont typeface="Arial"/>
              <a:buNone/>
            </a:pPr>
            <a:r>
              <a:rPr lang="en" sz="1200">
                <a:solidFill>
                  <a:schemeClr val="dk1"/>
                </a:solidFill>
              </a:rPr>
              <a:t>Cibulka et al. 2017. Hip Pain and Mobility Deficits— Hip Osteoarthritis: Revision 2017. J Orthop Sports Phys Ther.</a:t>
            </a:r>
          </a:p>
          <a:p>
            <a:pPr lvl="0" marR="101600" rtl="0">
              <a:lnSpc>
                <a:spcPct val="100000"/>
              </a:lnSpc>
              <a:spcBef>
                <a:spcPts val="0"/>
              </a:spcBef>
              <a:spcAft>
                <a:spcPts val="0"/>
              </a:spcAft>
              <a:buClr>
                <a:schemeClr val="dk1"/>
              </a:buClr>
              <a:buSzPct val="91666"/>
              <a:buFont typeface="Arial"/>
              <a:buNone/>
            </a:pPr>
            <a:r>
              <a:t/>
            </a:r>
            <a:endParaRPr sz="1200">
              <a:solidFill>
                <a:schemeClr val="dk1"/>
              </a:solidFill>
            </a:endParaRPr>
          </a:p>
          <a:p>
            <a:pPr lvl="0" rtl="0">
              <a:lnSpc>
                <a:spcPct val="100000"/>
              </a:lnSpc>
              <a:spcBef>
                <a:spcPts val="0"/>
              </a:spcBef>
              <a:spcAft>
                <a:spcPts val="0"/>
              </a:spcAft>
              <a:buClr>
                <a:schemeClr val="dk1"/>
              </a:buClr>
              <a:buSzPct val="91666"/>
              <a:buFont typeface="Arial"/>
              <a:buNone/>
            </a:pPr>
            <a:r>
              <a:rPr lang="en" sz="1200">
                <a:solidFill>
                  <a:schemeClr val="dk1"/>
                </a:solidFill>
              </a:rPr>
              <a:t>Loth et al. (2017). Impact of Comorbidities on Outcome After Total Hip Arthroplasty. J Arthroplasty.</a:t>
            </a:r>
          </a:p>
          <a:p>
            <a:pPr lvl="0" rtl="0">
              <a:lnSpc>
                <a:spcPct val="100000"/>
              </a:lnSpc>
              <a:spcBef>
                <a:spcPts val="0"/>
              </a:spcBef>
              <a:spcAft>
                <a:spcPts val="0"/>
              </a:spcAft>
              <a:buClr>
                <a:schemeClr val="dk1"/>
              </a:buClr>
              <a:buSzPct val="91666"/>
              <a:buFont typeface="Arial"/>
              <a:buNone/>
            </a:pPr>
            <a:r>
              <a:t/>
            </a:r>
            <a:endParaRPr sz="1200">
              <a:solidFill>
                <a:schemeClr val="dk1"/>
              </a:solidFill>
            </a:endParaRPr>
          </a:p>
          <a:p>
            <a:pPr lvl="0" rtl="0">
              <a:lnSpc>
                <a:spcPct val="100000"/>
              </a:lnSpc>
              <a:spcBef>
                <a:spcPts val="0"/>
              </a:spcBef>
              <a:spcAft>
                <a:spcPts val="0"/>
              </a:spcAft>
              <a:buClr>
                <a:schemeClr val="dk1"/>
              </a:buClr>
              <a:buSzPct val="91666"/>
              <a:buFont typeface="Arial"/>
              <a:buNone/>
            </a:pPr>
            <a:r>
              <a:rPr lang="en" sz="1200">
                <a:solidFill>
                  <a:schemeClr val="dk1"/>
                </a:solidFill>
              </a:rPr>
              <a:t>Busato et al. (2016). Fascial Manipulation Associated With Standard Care Compared to Only Standard Postsurgical Care for Total Hip Arthroplasty: A Randomized Controlled Trial. PM R. </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4" name="Shape 564"/>
        <p:cNvGrpSpPr/>
        <p:nvPr/>
      </p:nvGrpSpPr>
      <p:grpSpPr>
        <a:xfrm>
          <a:off x="0" y="0"/>
          <a:ext cx="0" cy="0"/>
          <a:chOff x="0" y="0"/>
          <a:chExt cx="0" cy="0"/>
        </a:xfrm>
      </p:grpSpPr>
      <p:sp>
        <p:nvSpPr>
          <p:cNvPr id="565" name="Shape 565"/>
          <p:cNvSpPr txBox="1"/>
          <p:nvPr>
            <p:ph idx="4294967295" type="body"/>
          </p:nvPr>
        </p:nvSpPr>
        <p:spPr>
          <a:xfrm>
            <a:off x="0" y="0"/>
            <a:ext cx="9144000" cy="4613400"/>
          </a:xfrm>
          <a:prstGeom prst="rect">
            <a:avLst/>
          </a:prstGeom>
        </p:spPr>
        <p:txBody>
          <a:bodyPr anchorCtr="0" anchor="t" bIns="91425" lIns="91425" rIns="91425" tIns="91425">
            <a:noAutofit/>
          </a:bodyPr>
          <a:lstStyle/>
          <a:p>
            <a:pPr lvl="0" rtl="0">
              <a:spcBef>
                <a:spcPts val="0"/>
              </a:spcBef>
              <a:buNone/>
            </a:pPr>
            <a:r>
              <a:rPr b="1" lang="en" sz="2400"/>
              <a:t>Femoral Acetabular Impingement</a:t>
            </a:r>
            <a:r>
              <a:rPr lang="en" sz="2400"/>
              <a:t> </a:t>
            </a:r>
            <a:r>
              <a:rPr lang="en" sz="1600"/>
              <a:t>- when the femoral head rubs abnormally or does not permit a normal range of motion in the acetabular socket, three types of FAI are: </a:t>
            </a:r>
          </a:p>
          <a:p>
            <a:pPr indent="-330200" lvl="0" marL="457200" rtl="0">
              <a:spcBef>
                <a:spcPts val="0"/>
              </a:spcBef>
              <a:buSzPct val="100000"/>
              <a:buFont typeface="Helvetica Neue"/>
              <a:buAutoNum type="arabicPeriod"/>
            </a:pPr>
            <a:r>
              <a:rPr b="1" lang="en" sz="1600"/>
              <a:t>Pincer.</a:t>
            </a:r>
            <a:r>
              <a:rPr lang="en" sz="1600"/>
              <a:t> (Predominantly </a:t>
            </a:r>
            <a:r>
              <a:rPr b="1" lang="en" sz="1600"/>
              <a:t>younger adult females)</a:t>
            </a:r>
            <a:r>
              <a:rPr lang="en" sz="1600"/>
              <a:t> - This type of impingement occurs because extra bone extends out over the normal rim of the acetabulum. </a:t>
            </a:r>
          </a:p>
          <a:p>
            <a:pPr lvl="0" rtl="0">
              <a:spcBef>
                <a:spcPts val="0"/>
              </a:spcBef>
              <a:buClr>
                <a:schemeClr val="dk1"/>
              </a:buClr>
              <a:buSzPct val="68750"/>
              <a:buFont typeface="Arial"/>
              <a:buNone/>
            </a:pPr>
            <a:r>
              <a:t/>
            </a:r>
            <a:endParaRPr sz="1600"/>
          </a:p>
          <a:p>
            <a:pPr indent="-330200" lvl="0" marL="457200" rtl="0">
              <a:spcBef>
                <a:spcPts val="0"/>
              </a:spcBef>
              <a:buSzPct val="100000"/>
              <a:buFont typeface="Helvetica Neue"/>
              <a:buAutoNum type="arabicPeriod"/>
            </a:pPr>
            <a:r>
              <a:rPr b="1" lang="en" sz="1600"/>
              <a:t>Cam.</a:t>
            </a:r>
            <a:r>
              <a:rPr lang="en" sz="1600"/>
              <a:t> (Predominantly </a:t>
            </a:r>
            <a:r>
              <a:rPr b="1" lang="en" sz="1600"/>
              <a:t>younger adult males</a:t>
            </a:r>
            <a:r>
              <a:rPr lang="en" sz="1600"/>
              <a:t>) - In cam impingement the femoral head is not round and cannot rotate smoothly inside the acetabulum. </a:t>
            </a:r>
          </a:p>
          <a:p>
            <a:pPr lvl="0" rtl="0">
              <a:spcBef>
                <a:spcPts val="0"/>
              </a:spcBef>
              <a:buClr>
                <a:schemeClr val="dk1"/>
              </a:buClr>
              <a:buSzPct val="68750"/>
              <a:buFont typeface="Arial"/>
              <a:buNone/>
            </a:pPr>
            <a:r>
              <a:t/>
            </a:r>
            <a:endParaRPr sz="1600"/>
          </a:p>
          <a:p>
            <a:pPr indent="-330200" lvl="0" marL="457200" rtl="0">
              <a:spcBef>
                <a:spcPts val="0"/>
              </a:spcBef>
              <a:buSzPct val="100000"/>
              <a:buFont typeface="Helvetica Neue"/>
              <a:buAutoNum type="arabicPeriod"/>
            </a:pPr>
            <a:r>
              <a:rPr b="1" lang="en" sz="1600"/>
              <a:t>Combined.</a:t>
            </a:r>
            <a:r>
              <a:rPr lang="en" sz="1600"/>
              <a:t> (Predominantly </a:t>
            </a:r>
            <a:r>
              <a:rPr b="1" lang="en" sz="1600"/>
              <a:t>younger adult males</a:t>
            </a:r>
            <a:r>
              <a:rPr lang="en" sz="1600"/>
              <a:t>) Combined impingement just means that both the pincer and cam types are present.</a:t>
            </a:r>
          </a:p>
          <a:p>
            <a:pPr lvl="0" rtl="0">
              <a:spcBef>
                <a:spcPts val="0"/>
              </a:spcBef>
              <a:buClr>
                <a:schemeClr val="dk1"/>
              </a:buClr>
              <a:buSzPct val="78571"/>
              <a:buFont typeface="Arial"/>
              <a:buNone/>
            </a:pPr>
            <a:r>
              <a:t/>
            </a:r>
            <a:endParaRPr sz="1400"/>
          </a:p>
          <a:p>
            <a:pPr lvl="0">
              <a:spcBef>
                <a:spcPts val="0"/>
              </a:spcBef>
              <a:buNone/>
            </a:pPr>
            <a:r>
              <a:t/>
            </a:r>
            <a:endParaRPr sz="1200">
              <a:solidFill>
                <a:srgbClr val="000000"/>
              </a:solidFill>
            </a:endParaRPr>
          </a:p>
        </p:txBody>
      </p:sp>
      <p:pic>
        <p:nvPicPr>
          <p:cNvPr descr="FAI - CAM.jpg" id="566" name="Shape 566"/>
          <p:cNvPicPr preferRelativeResize="0"/>
          <p:nvPr/>
        </p:nvPicPr>
        <p:blipFill rotWithShape="1">
          <a:blip r:embed="rId3">
            <a:alphaModFix amt="80000"/>
          </a:blip>
          <a:srcRect b="0" l="855" r="864" t="0"/>
          <a:stretch/>
        </p:blipFill>
        <p:spPr>
          <a:xfrm>
            <a:off x="5717925" y="3014325"/>
            <a:ext cx="3378799" cy="1900574"/>
          </a:xfrm>
          <a:prstGeom prst="rect">
            <a:avLst/>
          </a:prstGeom>
          <a:noFill/>
          <a:ln>
            <a:noFill/>
          </a:ln>
        </p:spPr>
      </p:pic>
      <p:sp>
        <p:nvSpPr>
          <p:cNvPr id="567" name="Shape 567"/>
          <p:cNvSpPr txBox="1"/>
          <p:nvPr/>
        </p:nvSpPr>
        <p:spPr>
          <a:xfrm>
            <a:off x="2927650" y="4270950"/>
            <a:ext cx="2790300" cy="872400"/>
          </a:xfrm>
          <a:prstGeom prst="rect">
            <a:avLst/>
          </a:prstGeom>
          <a:noFill/>
          <a:ln>
            <a:noFill/>
          </a:ln>
        </p:spPr>
        <p:txBody>
          <a:bodyPr anchorCtr="0" anchor="ctr" bIns="91425" lIns="91425" rIns="91425" tIns="91425">
            <a:noAutofit/>
          </a:bodyPr>
          <a:lstStyle/>
          <a:p>
            <a:pPr lvl="0" rtl="0" algn="ctr">
              <a:lnSpc>
                <a:spcPct val="100000"/>
              </a:lnSpc>
              <a:spcBef>
                <a:spcPts val="0"/>
              </a:spcBef>
              <a:spcAft>
                <a:spcPts val="0"/>
              </a:spcAft>
              <a:buNone/>
            </a:pPr>
            <a:r>
              <a:rPr lang="en" sz="1600">
                <a:latin typeface="Georgia"/>
                <a:ea typeface="Georgia"/>
                <a:cs typeface="Georgia"/>
                <a:sym typeface="Georgia"/>
              </a:rPr>
              <a:t>From (Kuhns et al. 2015 - cam (A) and pincer (B) deformities.)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type="title"/>
          </p:nvPr>
        </p:nvSpPr>
        <p:spPr>
          <a:xfrm>
            <a:off x="-734775" y="218125"/>
            <a:ext cx="3123599" cy="4533000"/>
          </a:xfrm>
          <a:prstGeom prst="rect">
            <a:avLst/>
          </a:prstGeom>
        </p:spPr>
        <p:txBody>
          <a:bodyPr anchorCtr="0" anchor="t" bIns="91425" lIns="91425" rIns="91425" tIns="91425">
            <a:noAutofit/>
          </a:bodyPr>
          <a:lstStyle/>
          <a:p>
            <a:pPr lvl="0" rtl="0">
              <a:spcBef>
                <a:spcPts val="0"/>
              </a:spcBef>
              <a:buNone/>
            </a:pPr>
            <a:r>
              <a:rPr lang="en"/>
              <a:t>Evaluating Scholarly Articles</a:t>
            </a:r>
          </a:p>
        </p:txBody>
      </p:sp>
      <p:sp>
        <p:nvSpPr>
          <p:cNvPr id="255" name="Shape 255"/>
          <p:cNvSpPr txBox="1"/>
          <p:nvPr>
            <p:ph idx="1" type="body"/>
          </p:nvPr>
        </p:nvSpPr>
        <p:spPr>
          <a:xfrm>
            <a:off x="4731500" y="0"/>
            <a:ext cx="4412700" cy="4997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sz="1800"/>
              <a:t>Users Beware –</a:t>
            </a:r>
            <a:r>
              <a:rPr lang="en" sz="1800"/>
              <a:t> in this age of ‘new media’ it is important to be able to critically evaluate information. </a:t>
            </a:r>
          </a:p>
          <a:p>
            <a:pPr lvl="0" rtl="0">
              <a:lnSpc>
                <a:spcPct val="100000"/>
              </a:lnSpc>
              <a:spcBef>
                <a:spcPts val="0"/>
              </a:spcBef>
              <a:spcAft>
                <a:spcPts val="0"/>
              </a:spcAft>
              <a:buNone/>
            </a:pPr>
            <a:r>
              <a:t/>
            </a:r>
            <a:endParaRPr sz="1800"/>
          </a:p>
          <a:p>
            <a:pPr lvl="0" rtl="0">
              <a:lnSpc>
                <a:spcPct val="100000"/>
              </a:lnSpc>
              <a:spcBef>
                <a:spcPts val="0"/>
              </a:spcBef>
              <a:spcAft>
                <a:spcPts val="0"/>
              </a:spcAft>
              <a:buClr>
                <a:schemeClr val="dk1"/>
              </a:buClr>
              <a:buSzPct val="61111"/>
              <a:buFont typeface="Arial"/>
              <a:buNone/>
            </a:pPr>
            <a:r>
              <a:rPr b="1" lang="en" sz="1800">
                <a:solidFill>
                  <a:srgbClr val="030303"/>
                </a:solidFill>
              </a:rPr>
              <a:t>The CAARP method is one tool that can be used to evaluate materials.</a:t>
            </a:r>
          </a:p>
          <a:p>
            <a:pPr indent="-342900" lvl="0" marL="457200" rtl="0">
              <a:lnSpc>
                <a:spcPct val="100000"/>
              </a:lnSpc>
              <a:spcBef>
                <a:spcPts val="0"/>
              </a:spcBef>
              <a:spcAft>
                <a:spcPts val="0"/>
              </a:spcAft>
              <a:buClr>
                <a:srgbClr val="030303"/>
              </a:buClr>
              <a:buSzPct val="100000"/>
              <a:buFont typeface="Georgia"/>
            </a:pPr>
            <a:r>
              <a:rPr b="1" lang="en" sz="1800">
                <a:solidFill>
                  <a:srgbClr val="030303"/>
                </a:solidFill>
              </a:rPr>
              <a:t>Currency - </a:t>
            </a:r>
            <a:r>
              <a:rPr lang="en" sz="1800">
                <a:solidFill>
                  <a:srgbClr val="030303"/>
                </a:solidFill>
              </a:rPr>
              <a:t>Is the information current?</a:t>
            </a:r>
          </a:p>
          <a:p>
            <a:pPr indent="-342900" lvl="0" marL="457200" rtl="0">
              <a:lnSpc>
                <a:spcPct val="100000"/>
              </a:lnSpc>
              <a:spcBef>
                <a:spcPts val="0"/>
              </a:spcBef>
              <a:spcAft>
                <a:spcPts val="0"/>
              </a:spcAft>
              <a:buClr>
                <a:srgbClr val="030303"/>
              </a:buClr>
              <a:buSzPct val="100000"/>
              <a:buFont typeface="Georgia"/>
            </a:pPr>
            <a:r>
              <a:rPr b="1" lang="en" sz="1800">
                <a:solidFill>
                  <a:srgbClr val="030303"/>
                </a:solidFill>
              </a:rPr>
              <a:t>Authority - </a:t>
            </a:r>
            <a:r>
              <a:rPr lang="en" sz="1800">
                <a:solidFill>
                  <a:srgbClr val="030303"/>
                </a:solidFill>
              </a:rPr>
              <a:t>Who are the authors and what are their qualifications?</a:t>
            </a:r>
          </a:p>
          <a:p>
            <a:pPr indent="-342900" lvl="0" marL="457200" rtl="0">
              <a:lnSpc>
                <a:spcPct val="100000"/>
              </a:lnSpc>
              <a:spcBef>
                <a:spcPts val="0"/>
              </a:spcBef>
              <a:spcAft>
                <a:spcPts val="0"/>
              </a:spcAft>
              <a:buClr>
                <a:srgbClr val="030303"/>
              </a:buClr>
              <a:buSzPct val="100000"/>
              <a:buFont typeface="Georgia"/>
            </a:pPr>
            <a:r>
              <a:rPr b="1" lang="en" sz="1800">
                <a:solidFill>
                  <a:srgbClr val="030303"/>
                </a:solidFill>
              </a:rPr>
              <a:t>Accuracy -</a:t>
            </a:r>
            <a:r>
              <a:rPr lang="en" sz="1800">
                <a:solidFill>
                  <a:srgbClr val="030303"/>
                </a:solidFill>
              </a:rPr>
              <a:t> Where does that information come from and is it supported by evidence?</a:t>
            </a:r>
          </a:p>
          <a:p>
            <a:pPr indent="-342900" lvl="0" marL="457200" rtl="0">
              <a:lnSpc>
                <a:spcPct val="100000"/>
              </a:lnSpc>
              <a:spcBef>
                <a:spcPts val="0"/>
              </a:spcBef>
              <a:spcAft>
                <a:spcPts val="0"/>
              </a:spcAft>
              <a:buClr>
                <a:srgbClr val="030303"/>
              </a:buClr>
              <a:buSzPct val="100000"/>
              <a:buFont typeface="Georgia"/>
            </a:pPr>
            <a:r>
              <a:rPr b="1" lang="en" sz="1800">
                <a:solidFill>
                  <a:srgbClr val="030303"/>
                </a:solidFill>
              </a:rPr>
              <a:t>Relevance -</a:t>
            </a:r>
            <a:r>
              <a:rPr lang="en" sz="1800">
                <a:solidFill>
                  <a:srgbClr val="030303"/>
                </a:solidFill>
              </a:rPr>
              <a:t> Does the information relate to your topic?</a:t>
            </a:r>
          </a:p>
          <a:p>
            <a:pPr indent="-342900" lvl="0" marL="457200" rtl="0">
              <a:lnSpc>
                <a:spcPct val="100000"/>
              </a:lnSpc>
              <a:spcBef>
                <a:spcPts val="0"/>
              </a:spcBef>
              <a:spcAft>
                <a:spcPts val="0"/>
              </a:spcAft>
              <a:buClr>
                <a:srgbClr val="030303"/>
              </a:buClr>
              <a:buSzPct val="100000"/>
              <a:buFont typeface="Georgia"/>
            </a:pPr>
            <a:r>
              <a:rPr b="1" lang="en" sz="1800">
                <a:solidFill>
                  <a:srgbClr val="030303"/>
                </a:solidFill>
              </a:rPr>
              <a:t>Purpose -</a:t>
            </a:r>
            <a:r>
              <a:rPr lang="en" sz="1800">
                <a:solidFill>
                  <a:srgbClr val="030303"/>
                </a:solidFill>
              </a:rPr>
              <a:t> Are the author’s intentions clear?</a:t>
            </a:r>
          </a:p>
          <a:p>
            <a:pPr lvl="0">
              <a:spcBef>
                <a:spcPts val="0"/>
              </a:spcBef>
              <a:buNone/>
            </a:pPr>
            <a:r>
              <a:t/>
            </a:r>
            <a:endParaRPr/>
          </a:p>
          <a:p>
            <a:pPr lvl="0">
              <a:spcBef>
                <a:spcPts val="0"/>
              </a:spcBef>
              <a:buNone/>
            </a:pPr>
            <a:r>
              <a:t/>
            </a:r>
            <a:endParaRPr/>
          </a:p>
          <a:p>
            <a:pPr lvl="0">
              <a:spcBef>
                <a:spcPts val="0"/>
              </a:spcBef>
              <a:buNone/>
            </a:pPr>
            <a:r>
              <a:t/>
            </a:r>
            <a:endParaRPr/>
          </a:p>
          <a:p>
            <a:pPr lvl="0" rtl="0">
              <a:spcBef>
                <a:spcPts val="0"/>
              </a:spcBef>
              <a:buNone/>
            </a:pPr>
            <a:r>
              <a:t/>
            </a:r>
            <a:endParaRPr/>
          </a:p>
        </p:txBody>
      </p:sp>
      <p:pic>
        <p:nvPicPr>
          <p:cNvPr descr="EBM_pyramid.png" id="256" name="Shape 256"/>
          <p:cNvPicPr preferRelativeResize="0"/>
          <p:nvPr/>
        </p:nvPicPr>
        <p:blipFill>
          <a:blip r:embed="rId3">
            <a:alphaModFix/>
          </a:blip>
          <a:stretch>
            <a:fillRect/>
          </a:stretch>
        </p:blipFill>
        <p:spPr>
          <a:xfrm>
            <a:off x="0" y="1860294"/>
            <a:ext cx="4858524" cy="27497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1" name="Shape 571"/>
        <p:cNvGrpSpPr/>
        <p:nvPr/>
      </p:nvGrpSpPr>
      <p:grpSpPr>
        <a:xfrm>
          <a:off x="0" y="0"/>
          <a:ext cx="0" cy="0"/>
          <a:chOff x="0" y="0"/>
          <a:chExt cx="0" cy="0"/>
        </a:xfrm>
      </p:grpSpPr>
      <p:pic>
        <p:nvPicPr>
          <p:cNvPr descr="Gray823 (1).png" id="572" name="Shape 572"/>
          <p:cNvPicPr preferRelativeResize="0"/>
          <p:nvPr/>
        </p:nvPicPr>
        <p:blipFill rotWithShape="1">
          <a:blip r:embed="rId3">
            <a:alphaModFix/>
          </a:blip>
          <a:srcRect b="0" l="19937" r="19937" t="0"/>
          <a:stretch/>
        </p:blipFill>
        <p:spPr>
          <a:xfrm>
            <a:off x="6525700" y="0"/>
            <a:ext cx="2618296" cy="5143497"/>
          </a:xfrm>
          <a:prstGeom prst="rect">
            <a:avLst/>
          </a:prstGeom>
          <a:noFill/>
          <a:ln>
            <a:noFill/>
          </a:ln>
        </p:spPr>
      </p:pic>
      <p:pic>
        <p:nvPicPr>
          <p:cNvPr descr="Gray430.png" id="573" name="Shape 573"/>
          <p:cNvPicPr preferRelativeResize="0"/>
          <p:nvPr/>
        </p:nvPicPr>
        <p:blipFill rotWithShape="1">
          <a:blip r:embed="rId4">
            <a:alphaModFix/>
          </a:blip>
          <a:srcRect b="21711" l="0" r="0" t="21705"/>
          <a:stretch/>
        </p:blipFill>
        <p:spPr>
          <a:xfrm>
            <a:off x="3894475" y="0"/>
            <a:ext cx="2618297" cy="5143497"/>
          </a:xfrm>
          <a:prstGeom prst="rect">
            <a:avLst/>
          </a:prstGeom>
          <a:noFill/>
          <a:ln>
            <a:noFill/>
          </a:ln>
        </p:spPr>
      </p:pic>
      <p:sp>
        <p:nvSpPr>
          <p:cNvPr id="574" name="Shape 574"/>
          <p:cNvSpPr txBox="1"/>
          <p:nvPr>
            <p:ph type="title"/>
          </p:nvPr>
        </p:nvSpPr>
        <p:spPr>
          <a:xfrm>
            <a:off x="0" y="0"/>
            <a:ext cx="3378300" cy="991200"/>
          </a:xfrm>
          <a:prstGeom prst="rect">
            <a:avLst/>
          </a:prstGeom>
        </p:spPr>
        <p:txBody>
          <a:bodyPr anchorCtr="0" anchor="b" bIns="91425" lIns="91425" rIns="91425" tIns="91425">
            <a:noAutofit/>
          </a:bodyPr>
          <a:lstStyle/>
          <a:p>
            <a:pPr lvl="0">
              <a:spcBef>
                <a:spcPts val="0"/>
              </a:spcBef>
              <a:buNone/>
            </a:pPr>
            <a:r>
              <a:rPr lang="en"/>
              <a:t>Beyond FAI &amp; Labral Tear</a:t>
            </a:r>
          </a:p>
        </p:txBody>
      </p:sp>
      <p:sp>
        <p:nvSpPr>
          <p:cNvPr id="575" name="Shape 575"/>
          <p:cNvSpPr txBox="1"/>
          <p:nvPr>
            <p:ph idx="1" type="body"/>
          </p:nvPr>
        </p:nvSpPr>
        <p:spPr>
          <a:xfrm>
            <a:off x="0" y="889650"/>
            <a:ext cx="4236600" cy="2298600"/>
          </a:xfrm>
          <a:prstGeom prst="rect">
            <a:avLst/>
          </a:prstGeom>
        </p:spPr>
        <p:txBody>
          <a:bodyPr anchorCtr="0" anchor="t" bIns="91425" lIns="91425" rIns="91425" tIns="91425">
            <a:noAutofit/>
          </a:bodyPr>
          <a:lstStyle/>
          <a:p>
            <a:pPr indent="-330200" lvl="0" marL="457200">
              <a:lnSpc>
                <a:spcPct val="100000"/>
              </a:lnSpc>
              <a:spcBef>
                <a:spcPts val="0"/>
              </a:spcBef>
              <a:buClr>
                <a:srgbClr val="000000"/>
              </a:buClr>
              <a:buSzPct val="100000"/>
            </a:pPr>
            <a:r>
              <a:rPr lang="en" sz="1600">
                <a:solidFill>
                  <a:srgbClr val="000000"/>
                </a:solidFill>
              </a:rPr>
              <a:t>Iliopsoas </a:t>
            </a:r>
            <a:r>
              <a:rPr lang="en" sz="1600">
                <a:solidFill>
                  <a:srgbClr val="000000"/>
                </a:solidFill>
              </a:rPr>
              <a:t>Tendinopathy</a:t>
            </a:r>
          </a:p>
          <a:p>
            <a:pPr indent="-330200" lvl="0" marL="457200">
              <a:lnSpc>
                <a:spcPct val="100000"/>
              </a:lnSpc>
              <a:spcBef>
                <a:spcPts val="0"/>
              </a:spcBef>
              <a:buClr>
                <a:srgbClr val="000000"/>
              </a:buClr>
              <a:buSzPct val="100000"/>
            </a:pPr>
            <a:r>
              <a:rPr lang="en" sz="1600">
                <a:solidFill>
                  <a:srgbClr val="000000"/>
                </a:solidFill>
              </a:rPr>
              <a:t>Rectus Femoris Proximal Tendinopathy</a:t>
            </a:r>
          </a:p>
          <a:p>
            <a:pPr indent="-330200" lvl="0" marL="457200" rtl="0">
              <a:lnSpc>
                <a:spcPct val="100000"/>
              </a:lnSpc>
              <a:spcBef>
                <a:spcPts val="0"/>
              </a:spcBef>
              <a:buClr>
                <a:srgbClr val="000000"/>
              </a:buClr>
              <a:buSzPct val="100000"/>
            </a:pPr>
            <a:r>
              <a:rPr lang="en" sz="1600">
                <a:solidFill>
                  <a:srgbClr val="000000"/>
                </a:solidFill>
              </a:rPr>
              <a:t>Pectineus</a:t>
            </a:r>
            <a:r>
              <a:rPr lang="en" sz="1600">
                <a:solidFill>
                  <a:srgbClr val="000000"/>
                </a:solidFill>
              </a:rPr>
              <a:t> </a:t>
            </a:r>
          </a:p>
          <a:p>
            <a:pPr indent="-330200" lvl="0" marL="457200" rtl="0">
              <a:lnSpc>
                <a:spcPct val="100000"/>
              </a:lnSpc>
              <a:spcBef>
                <a:spcPts val="0"/>
              </a:spcBef>
              <a:buClr>
                <a:srgbClr val="000000"/>
              </a:buClr>
              <a:buSzPct val="100000"/>
            </a:pPr>
            <a:r>
              <a:rPr lang="en" sz="1600">
                <a:solidFill>
                  <a:srgbClr val="000000"/>
                </a:solidFill>
              </a:rPr>
              <a:t>Nerve Irritations</a:t>
            </a:r>
          </a:p>
        </p:txBody>
      </p:sp>
      <p:pic>
        <p:nvPicPr>
          <p:cNvPr descr="Origin_of_the_Direct_and_Reflected_Head_of_the_Rectus_Femoris.png" id="576" name="Shape 576"/>
          <p:cNvPicPr preferRelativeResize="0"/>
          <p:nvPr/>
        </p:nvPicPr>
        <p:blipFill>
          <a:blip r:embed="rId5">
            <a:alphaModFix/>
          </a:blip>
          <a:stretch>
            <a:fillRect/>
          </a:stretch>
        </p:blipFill>
        <p:spPr>
          <a:xfrm>
            <a:off x="0" y="2349974"/>
            <a:ext cx="4167625" cy="1917749"/>
          </a:xfrm>
          <a:prstGeom prst="rect">
            <a:avLst/>
          </a:prstGeom>
          <a:noFill/>
          <a:ln>
            <a:noFill/>
          </a:ln>
        </p:spPr>
      </p:pic>
      <p:sp>
        <p:nvSpPr>
          <p:cNvPr id="577" name="Shape 577"/>
          <p:cNvSpPr txBox="1"/>
          <p:nvPr/>
        </p:nvSpPr>
        <p:spPr>
          <a:xfrm>
            <a:off x="50450" y="4167875"/>
            <a:ext cx="4401600" cy="991200"/>
          </a:xfrm>
          <a:prstGeom prst="rect">
            <a:avLst/>
          </a:prstGeom>
          <a:noFill/>
          <a:ln>
            <a:noFill/>
          </a:ln>
        </p:spPr>
        <p:txBody>
          <a:bodyPr anchorCtr="0" anchor="t" bIns="91425" lIns="91425" rIns="91425" tIns="91425">
            <a:noAutofit/>
          </a:bodyPr>
          <a:lstStyle/>
          <a:p>
            <a:pPr lvl="0">
              <a:spcBef>
                <a:spcPts val="0"/>
              </a:spcBef>
              <a:buClr>
                <a:schemeClr val="dk1"/>
              </a:buClr>
              <a:buSzPct val="68750"/>
              <a:buFont typeface="Arial"/>
              <a:buNone/>
            </a:pPr>
            <a:r>
              <a:rPr lang="en" sz="1600">
                <a:solidFill>
                  <a:schemeClr val="dk1"/>
                </a:solidFill>
                <a:latin typeface="Georgia"/>
                <a:ea typeface="Georgia"/>
                <a:cs typeface="Georgia"/>
                <a:sym typeface="Georgia"/>
              </a:rPr>
              <a:t>Ryan  et al. (2014). Origin of the direct and reflected head of the rectus femoris: an anatomic study. Arthroscopy. </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1" name="Shape 581"/>
        <p:cNvGrpSpPr/>
        <p:nvPr/>
      </p:nvGrpSpPr>
      <p:grpSpPr>
        <a:xfrm>
          <a:off x="0" y="0"/>
          <a:ext cx="0" cy="0"/>
          <a:chOff x="0" y="0"/>
          <a:chExt cx="0" cy="0"/>
        </a:xfrm>
      </p:grpSpPr>
      <p:sp>
        <p:nvSpPr>
          <p:cNvPr id="582" name="Shape 582"/>
          <p:cNvSpPr txBox="1"/>
          <p:nvPr>
            <p:ph idx="4294967295" type="title"/>
          </p:nvPr>
        </p:nvSpPr>
        <p:spPr>
          <a:xfrm>
            <a:off x="0" y="0"/>
            <a:ext cx="4743600" cy="643500"/>
          </a:xfrm>
          <a:prstGeom prst="rect">
            <a:avLst/>
          </a:prstGeom>
        </p:spPr>
        <p:txBody>
          <a:bodyPr anchorCtr="0" anchor="ctr" bIns="91425" lIns="91425" rIns="91425" tIns="91425">
            <a:noAutofit/>
          </a:bodyPr>
          <a:lstStyle/>
          <a:p>
            <a:pPr lvl="0">
              <a:spcBef>
                <a:spcPts val="0"/>
              </a:spcBef>
              <a:buNone/>
            </a:pPr>
            <a:r>
              <a:rPr lang="en" sz="3000">
                <a:solidFill>
                  <a:srgbClr val="000000"/>
                </a:solidFill>
              </a:rPr>
              <a:t>Sports Related Groin Pain</a:t>
            </a:r>
          </a:p>
        </p:txBody>
      </p:sp>
      <p:sp>
        <p:nvSpPr>
          <p:cNvPr id="583" name="Shape 583"/>
          <p:cNvSpPr txBox="1"/>
          <p:nvPr/>
        </p:nvSpPr>
        <p:spPr>
          <a:xfrm>
            <a:off x="0" y="551100"/>
            <a:ext cx="9144000" cy="4592400"/>
          </a:xfrm>
          <a:prstGeom prst="rect">
            <a:avLst/>
          </a:prstGeom>
          <a:noFill/>
          <a:ln>
            <a:noFill/>
          </a:ln>
        </p:spPr>
        <p:txBody>
          <a:bodyPr anchorCtr="0" anchor="t" bIns="91425" lIns="91425" rIns="91425" tIns="91425">
            <a:noAutofit/>
          </a:bodyPr>
          <a:lstStyle/>
          <a:p>
            <a:pPr lvl="0" rtl="0">
              <a:spcBef>
                <a:spcPts val="0"/>
              </a:spcBef>
              <a:spcAft>
                <a:spcPts val="0"/>
              </a:spcAft>
              <a:buNone/>
            </a:pPr>
            <a:r>
              <a:rPr b="1" lang="en" sz="1200">
                <a:solidFill>
                  <a:schemeClr val="dk1"/>
                </a:solidFill>
                <a:latin typeface="Georgia"/>
                <a:ea typeface="Georgia"/>
                <a:cs typeface="Georgia"/>
                <a:sym typeface="Georgia"/>
              </a:rPr>
              <a:t>Osteitis pubis (</a:t>
            </a:r>
            <a:r>
              <a:rPr b="1" lang="en" sz="1200">
                <a:solidFill>
                  <a:srgbClr val="222222"/>
                </a:solidFill>
                <a:highlight>
                  <a:srgbClr val="FFFFFF"/>
                </a:highlight>
                <a:latin typeface="Georgia"/>
                <a:ea typeface="Georgia"/>
                <a:cs typeface="Georgia"/>
                <a:sym typeface="Georgia"/>
              </a:rPr>
              <a:t>inflammation of the pubis symphysis) </a:t>
            </a:r>
            <a:r>
              <a:rPr b="1" lang="en" sz="1200">
                <a:solidFill>
                  <a:schemeClr val="dk1"/>
                </a:solidFill>
                <a:latin typeface="Georgia"/>
                <a:ea typeface="Georgia"/>
                <a:cs typeface="Georgia"/>
                <a:sym typeface="Georgia"/>
              </a:rPr>
              <a:t>-</a:t>
            </a:r>
            <a:r>
              <a:rPr lang="en" sz="1200">
                <a:solidFill>
                  <a:schemeClr val="dk1"/>
                </a:solidFill>
                <a:latin typeface="Georgia"/>
                <a:ea typeface="Georgia"/>
                <a:cs typeface="Georgia"/>
                <a:sym typeface="Georgia"/>
              </a:rPr>
              <a:t> Can include loss of flexibility in the groin region, dull aching pain in the groin, or in more severe cases, a sharp stabbing pain when running, kicking, changing directions, or standing up or getting out of a car. Tenderness on palpation is also commonly present in the adductor longus origin.</a:t>
            </a:r>
          </a:p>
          <a:p>
            <a:pPr lvl="0" rtl="0">
              <a:spcBef>
                <a:spcPts val="0"/>
              </a:spcBef>
              <a:spcAft>
                <a:spcPts val="0"/>
              </a:spcAft>
              <a:buNone/>
            </a:pPr>
            <a:r>
              <a:t/>
            </a:r>
            <a:endParaRPr sz="1200">
              <a:solidFill>
                <a:schemeClr val="dk1"/>
              </a:solidFill>
              <a:latin typeface="Georgia"/>
              <a:ea typeface="Georgia"/>
              <a:cs typeface="Georgia"/>
              <a:sym typeface="Georgia"/>
            </a:endParaRPr>
          </a:p>
          <a:p>
            <a:pPr lvl="0" marR="101600" rtl="0">
              <a:spcBef>
                <a:spcPts val="0"/>
              </a:spcBef>
              <a:spcAft>
                <a:spcPts val="0"/>
              </a:spcAft>
              <a:buNone/>
            </a:pPr>
            <a:r>
              <a:rPr b="1" lang="en" sz="1200">
                <a:solidFill>
                  <a:schemeClr val="dk1"/>
                </a:solidFill>
                <a:latin typeface="Georgia"/>
                <a:ea typeface="Georgia"/>
                <a:cs typeface="Georgia"/>
                <a:sym typeface="Georgia"/>
              </a:rPr>
              <a:t>Pudendal Neuralgia - </a:t>
            </a:r>
            <a:r>
              <a:rPr lang="en" sz="1200">
                <a:solidFill>
                  <a:schemeClr val="dk1"/>
                </a:solidFill>
                <a:latin typeface="Georgia"/>
                <a:ea typeface="Georgia"/>
                <a:cs typeface="Georgia"/>
                <a:sym typeface="Georgia"/>
              </a:rPr>
              <a:t>Irritation of the pudendal nerve (Alcock’s canal), pain is positional and is worsened by sitting.</a:t>
            </a:r>
          </a:p>
          <a:p>
            <a:pPr lvl="0" rtl="0">
              <a:spcBef>
                <a:spcPts val="0"/>
              </a:spcBef>
              <a:spcAft>
                <a:spcPts val="0"/>
              </a:spcAft>
              <a:buNone/>
            </a:pPr>
            <a:r>
              <a:t/>
            </a:r>
            <a:endParaRPr sz="1200">
              <a:solidFill>
                <a:schemeClr val="dk1"/>
              </a:solidFill>
              <a:latin typeface="Georgia"/>
              <a:ea typeface="Georgia"/>
              <a:cs typeface="Georgia"/>
              <a:sym typeface="Georgia"/>
            </a:endParaRPr>
          </a:p>
          <a:p>
            <a:pPr lvl="0" rtl="0">
              <a:spcBef>
                <a:spcPts val="0"/>
              </a:spcBef>
              <a:spcAft>
                <a:spcPts val="0"/>
              </a:spcAft>
              <a:buNone/>
            </a:pPr>
            <a:r>
              <a:rPr b="1" lang="en" sz="1200">
                <a:solidFill>
                  <a:schemeClr val="dk1"/>
                </a:solidFill>
                <a:latin typeface="Georgia"/>
                <a:ea typeface="Georgia"/>
                <a:cs typeface="Georgia"/>
                <a:sym typeface="Georgia"/>
              </a:rPr>
              <a:t>Sports Hernia/Athletic Pubalgia - </a:t>
            </a:r>
            <a:r>
              <a:rPr lang="en" sz="1200">
                <a:solidFill>
                  <a:schemeClr val="dk1"/>
                </a:solidFill>
                <a:latin typeface="Georgia"/>
                <a:ea typeface="Georgia"/>
                <a:cs typeface="Georgia"/>
                <a:sym typeface="Georgia"/>
              </a:rPr>
              <a:t>Football and ice hockey players are affected most frequently. It is often clinical diagnosis of exclusion, with a history of chronic groin pain that is nonresponsive to treatment. Symptoms of athletic pubalgia are characterized by pain during sports movements—particularly, twisting and turning during single-limb stance. This pain usually radiates to the adductor muscle region and origin and to the testicles, often difficult for the patient to pinpoint (Tyler 2010).</a:t>
            </a:r>
          </a:p>
          <a:p>
            <a:pPr lvl="0" rtl="0">
              <a:spcBef>
                <a:spcPts val="0"/>
              </a:spcBef>
              <a:spcAft>
                <a:spcPts val="0"/>
              </a:spcAft>
              <a:buNone/>
            </a:pPr>
            <a:r>
              <a:t/>
            </a:r>
            <a:endParaRPr sz="1200">
              <a:solidFill>
                <a:schemeClr val="dk1"/>
              </a:solidFill>
              <a:latin typeface="Georgia"/>
              <a:ea typeface="Georgia"/>
              <a:cs typeface="Georgia"/>
              <a:sym typeface="Georgia"/>
            </a:endParaRPr>
          </a:p>
          <a:p>
            <a:pPr lvl="0" rtl="0">
              <a:spcBef>
                <a:spcPts val="0"/>
              </a:spcBef>
              <a:spcAft>
                <a:spcPts val="0"/>
              </a:spcAft>
              <a:buNone/>
            </a:pPr>
            <a:r>
              <a:rPr b="1" lang="en" sz="1200">
                <a:solidFill>
                  <a:schemeClr val="dk1"/>
                </a:solidFill>
                <a:latin typeface="Georgia"/>
                <a:ea typeface="Georgia"/>
                <a:cs typeface="Georgia"/>
                <a:sym typeface="Georgia"/>
              </a:rPr>
              <a:t>Range of Motion Assessment</a:t>
            </a:r>
          </a:p>
          <a:p>
            <a:pPr lvl="0" rtl="0">
              <a:spcBef>
                <a:spcPts val="0"/>
              </a:spcBef>
              <a:spcAft>
                <a:spcPts val="0"/>
              </a:spcAft>
              <a:buClr>
                <a:schemeClr val="dk1"/>
              </a:buClr>
              <a:buSzPct val="91666"/>
              <a:buFont typeface="Arial"/>
              <a:buNone/>
            </a:pPr>
            <a:r>
              <a:rPr lang="en" sz="1200">
                <a:solidFill>
                  <a:schemeClr val="dk1"/>
                </a:solidFill>
                <a:latin typeface="Georgia"/>
                <a:ea typeface="Georgia"/>
                <a:cs typeface="Georgia"/>
                <a:sym typeface="Georgia"/>
              </a:rPr>
              <a:t>During preseason medical screening, examiners performed a hip-specific exam for four hundred thirty (299 male, 131 female) freshman athletes reporting no current or previous hip pain (Czuppon et al. 2017). </a:t>
            </a:r>
          </a:p>
          <a:p>
            <a:pPr indent="-304800" lvl="0" marL="457200" rtl="0">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Male athletes generally demonstrated less hip ROM than female athletes</a:t>
            </a:r>
          </a:p>
          <a:p>
            <a:pPr indent="-304800" lvl="0" marL="457200" rtl="0">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A positive FADIR was common</a:t>
            </a:r>
          </a:p>
          <a:p>
            <a:pPr indent="-304800" lvl="0" marL="457200" rtl="0">
              <a:spcBef>
                <a:spcPts val="0"/>
              </a:spcBef>
              <a:spcAft>
                <a:spcPts val="0"/>
              </a:spcAft>
              <a:buClr>
                <a:schemeClr val="dk1"/>
              </a:buClr>
              <a:buSzPct val="100000"/>
              <a:buFont typeface="Georgia"/>
            </a:pPr>
            <a:r>
              <a:rPr lang="en" sz="1200">
                <a:solidFill>
                  <a:schemeClr val="dk1"/>
                </a:solidFill>
                <a:latin typeface="Georgia"/>
                <a:ea typeface="Georgia"/>
                <a:cs typeface="Georgia"/>
                <a:sym typeface="Georgia"/>
              </a:rPr>
              <a:t>Hip ROM assessment does not allow correct identification of an athlete at risk of groin pain (Tak et al. 2017).</a:t>
            </a:r>
          </a:p>
          <a:p>
            <a:pPr lvl="0" marR="101600" rtl="0">
              <a:spcBef>
                <a:spcPts val="0"/>
              </a:spcBef>
              <a:spcAft>
                <a:spcPts val="0"/>
              </a:spcAft>
              <a:buNone/>
            </a:pPr>
            <a:r>
              <a:t/>
            </a:r>
            <a:endParaRPr sz="1200">
              <a:solidFill>
                <a:schemeClr val="dk1"/>
              </a:solidFill>
              <a:latin typeface="Georgia"/>
              <a:ea typeface="Georgia"/>
              <a:cs typeface="Georgia"/>
              <a:sym typeface="Georgia"/>
            </a:endParaRPr>
          </a:p>
          <a:p>
            <a:pPr lvl="0" marR="101600" rtl="0">
              <a:spcBef>
                <a:spcPts val="0"/>
              </a:spcBef>
              <a:spcAft>
                <a:spcPts val="0"/>
              </a:spcAft>
              <a:buNone/>
            </a:pPr>
            <a:r>
              <a:t/>
            </a:r>
            <a:endParaRPr sz="1200">
              <a:solidFill>
                <a:schemeClr val="dk1"/>
              </a:solidFill>
              <a:latin typeface="Georgia"/>
              <a:ea typeface="Georgia"/>
              <a:cs typeface="Georgia"/>
              <a:sym typeface="Georgia"/>
            </a:endParaRPr>
          </a:p>
          <a:p>
            <a:pPr lvl="0" marR="101600" rtl="0">
              <a:spcBef>
                <a:spcPts val="0"/>
              </a:spcBef>
              <a:spcAft>
                <a:spcPts val="0"/>
              </a:spcAft>
              <a:buNone/>
            </a:pPr>
            <a:r>
              <a:rPr lang="en" sz="1200">
                <a:solidFill>
                  <a:schemeClr val="dk1"/>
                </a:solidFill>
                <a:latin typeface="Georgia"/>
                <a:ea typeface="Georgia"/>
                <a:cs typeface="Georgia"/>
                <a:sym typeface="Georgia"/>
              </a:rPr>
              <a:t>Tak et al. (2017). Is lower hip range of motion a risk factor for groin pain in athletes? A systematic review with clinical applications. Br J Sports Med. </a:t>
            </a:r>
          </a:p>
          <a:p>
            <a:pPr lvl="0" marR="101600" rtl="0">
              <a:spcBef>
                <a:spcPts val="0"/>
              </a:spcBef>
              <a:spcAft>
                <a:spcPts val="0"/>
              </a:spcAft>
              <a:buNone/>
            </a:pPr>
            <a:r>
              <a:t/>
            </a:r>
            <a:endParaRPr sz="1200">
              <a:solidFill>
                <a:schemeClr val="dk1"/>
              </a:solidFill>
              <a:latin typeface="Georgia"/>
              <a:ea typeface="Georgia"/>
              <a:cs typeface="Georgia"/>
              <a:sym typeface="Georgia"/>
            </a:endParaRPr>
          </a:p>
          <a:p>
            <a:pPr lvl="0" marR="101600" rtl="0">
              <a:spcBef>
                <a:spcPts val="0"/>
              </a:spcBef>
              <a:spcAft>
                <a:spcPts val="0"/>
              </a:spcAft>
              <a:buClr>
                <a:schemeClr val="dk1"/>
              </a:buClr>
              <a:buSzPct val="91666"/>
              <a:buFont typeface="Arial"/>
              <a:buNone/>
            </a:pPr>
            <a:r>
              <a:rPr lang="en" sz="1200">
                <a:solidFill>
                  <a:schemeClr val="dk1"/>
                </a:solidFill>
                <a:latin typeface="Georgia"/>
                <a:ea typeface="Georgia"/>
                <a:cs typeface="Georgia"/>
                <a:sym typeface="Georgia"/>
              </a:rPr>
              <a:t>Czuppon et al. (2017). Gender-Dependent Differences in Hip Range of Motion and Impingement Testing in Asymptomatic College Freshman Athletes. Pm&amp;r. </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7" name="Shape 587"/>
        <p:cNvGrpSpPr/>
        <p:nvPr/>
      </p:nvGrpSpPr>
      <p:grpSpPr>
        <a:xfrm>
          <a:off x="0" y="0"/>
          <a:ext cx="0" cy="0"/>
          <a:chOff x="0" y="0"/>
          <a:chExt cx="0" cy="0"/>
        </a:xfrm>
      </p:grpSpPr>
      <p:sp>
        <p:nvSpPr>
          <p:cNvPr id="588" name="Shape 588"/>
          <p:cNvSpPr/>
          <p:nvPr/>
        </p:nvSpPr>
        <p:spPr>
          <a:xfrm>
            <a:off x="181125" y="181125"/>
            <a:ext cx="8795400" cy="47811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589" name="Shape 589"/>
          <p:cNvSpPr txBox="1"/>
          <p:nvPr>
            <p:ph type="title"/>
          </p:nvPr>
        </p:nvSpPr>
        <p:spPr>
          <a:xfrm>
            <a:off x="181125" y="181125"/>
            <a:ext cx="8639100" cy="523200"/>
          </a:xfrm>
          <a:prstGeom prst="rect">
            <a:avLst/>
          </a:prstGeom>
        </p:spPr>
        <p:txBody>
          <a:bodyPr anchorCtr="0" anchor="b" bIns="91425" lIns="91425" rIns="91425" tIns="91425">
            <a:noAutofit/>
          </a:bodyPr>
          <a:lstStyle/>
          <a:p>
            <a:pPr lvl="0" rtl="0">
              <a:spcBef>
                <a:spcPts val="0"/>
              </a:spcBef>
              <a:buNone/>
            </a:pPr>
            <a:r>
              <a:rPr lang="en" sz="2400"/>
              <a:t>Tools to Preserve &amp; Improve Movement: Hamstrings</a:t>
            </a:r>
          </a:p>
        </p:txBody>
      </p:sp>
      <p:sp>
        <p:nvSpPr>
          <p:cNvPr id="590" name="Shape 590"/>
          <p:cNvSpPr txBox="1"/>
          <p:nvPr>
            <p:ph idx="1" type="body"/>
          </p:nvPr>
        </p:nvSpPr>
        <p:spPr>
          <a:xfrm>
            <a:off x="181125" y="642950"/>
            <a:ext cx="8795400" cy="4319400"/>
          </a:xfrm>
          <a:prstGeom prst="rect">
            <a:avLst/>
          </a:prstGeom>
        </p:spPr>
        <p:txBody>
          <a:bodyPr anchorCtr="0" anchor="t" bIns="91425" lIns="91425" rIns="91425" tIns="91425">
            <a:noAutofit/>
          </a:bodyPr>
          <a:lstStyle/>
          <a:p>
            <a:pPr lvl="0" marR="101600" rtl="0">
              <a:lnSpc>
                <a:spcPct val="100000"/>
              </a:lnSpc>
              <a:spcBef>
                <a:spcPts val="0"/>
              </a:spcBef>
              <a:spcAft>
                <a:spcPts val="0"/>
              </a:spcAft>
              <a:buClr>
                <a:srgbClr val="000000"/>
              </a:buClr>
              <a:buSzPct val="68750"/>
              <a:buFont typeface="Arial"/>
              <a:buNone/>
            </a:pPr>
            <a:r>
              <a:rPr lang="en">
                <a:solidFill>
                  <a:schemeClr val="dk1"/>
                </a:solidFill>
              </a:rPr>
              <a:t>Preliminary findings suggest nordic hamstring exercises stimulate architectural adaptation and ↓ hamstring strains (Sugiura et al. 2017)</a:t>
            </a:r>
          </a:p>
          <a:p>
            <a:pPr lvl="0" marR="101600" rtl="0">
              <a:lnSpc>
                <a:spcPct val="100000"/>
              </a:lnSpc>
              <a:spcBef>
                <a:spcPts val="0"/>
              </a:spcBef>
              <a:spcAft>
                <a:spcPts val="0"/>
              </a:spcAft>
              <a:buClr>
                <a:srgbClr val="000000"/>
              </a:buClr>
              <a:buSzPct val="68750"/>
              <a:buFont typeface="Arial"/>
              <a:buNone/>
            </a:pPr>
            <a:r>
              <a:t/>
            </a:r>
            <a:endParaRPr>
              <a:solidFill>
                <a:schemeClr val="dk1"/>
              </a:solidFill>
            </a:endParaRPr>
          </a:p>
          <a:p>
            <a:pPr lvl="0" marR="101600" rtl="0">
              <a:lnSpc>
                <a:spcPct val="100000"/>
              </a:lnSpc>
              <a:spcBef>
                <a:spcPts val="0"/>
              </a:spcBef>
              <a:spcAft>
                <a:spcPts val="0"/>
              </a:spcAft>
              <a:buClr>
                <a:srgbClr val="000000"/>
              </a:buClr>
              <a:buSzPct val="68750"/>
              <a:buFont typeface="Arial"/>
              <a:buNone/>
            </a:pPr>
            <a:r>
              <a:rPr lang="en">
                <a:solidFill>
                  <a:schemeClr val="dk1"/>
                </a:solidFill>
              </a:rPr>
              <a:t>Changes in the passive elastic properties of human skeletal muscle can be induced by stretch training may have clinical implications for injury prevention and rehabilitation programs. </a:t>
            </a:r>
            <a:r>
              <a:rPr b="1" lang="en">
                <a:solidFill>
                  <a:schemeClr val="dk1"/>
                </a:solidFill>
              </a:rPr>
              <a:t>ROM is due to both increases in stretch tolerance AND changes in passive properties of muscle.</a:t>
            </a:r>
          </a:p>
          <a:p>
            <a:pPr lvl="0" marR="101600" rtl="0">
              <a:lnSpc>
                <a:spcPct val="100000"/>
              </a:lnSpc>
              <a:spcBef>
                <a:spcPts val="0"/>
              </a:spcBef>
              <a:spcAft>
                <a:spcPts val="0"/>
              </a:spcAft>
              <a:buClr>
                <a:srgbClr val="000000"/>
              </a:buClr>
              <a:buSzPct val="68750"/>
              <a:buFont typeface="Arial"/>
              <a:buNone/>
            </a:pPr>
            <a:r>
              <a:t/>
            </a:r>
            <a:endParaRPr>
              <a:solidFill>
                <a:schemeClr val="dk1"/>
              </a:solidFill>
            </a:endParaRPr>
          </a:p>
          <a:p>
            <a:pPr indent="-330200" lvl="0" marL="457200" marR="101600" rtl="0">
              <a:lnSpc>
                <a:spcPct val="100000"/>
              </a:lnSpc>
              <a:spcBef>
                <a:spcPts val="0"/>
              </a:spcBef>
              <a:spcAft>
                <a:spcPts val="0"/>
              </a:spcAft>
              <a:buClr>
                <a:schemeClr val="dk1"/>
              </a:buClr>
              <a:buSzPct val="100000"/>
              <a:buFont typeface="Georgia"/>
              <a:buChar char="●"/>
            </a:pPr>
            <a:r>
              <a:rPr lang="en">
                <a:solidFill>
                  <a:schemeClr val="dk1"/>
                </a:solidFill>
              </a:rPr>
              <a:t>8 weeks of high-intensity stretch training on biceps femoris (Freitas et al. 2015)</a:t>
            </a:r>
          </a:p>
          <a:p>
            <a:pPr indent="-330200" lvl="0" marL="457200" marR="101600" rtl="0">
              <a:lnSpc>
                <a:spcPct val="100000"/>
              </a:lnSpc>
              <a:spcBef>
                <a:spcPts val="0"/>
              </a:spcBef>
              <a:spcAft>
                <a:spcPts val="0"/>
              </a:spcAft>
              <a:buClr>
                <a:schemeClr val="dk1"/>
              </a:buClr>
              <a:buSzPct val="100000"/>
              <a:buFont typeface="Georgia"/>
              <a:buChar char="●"/>
            </a:pPr>
            <a:r>
              <a:rPr lang="en">
                <a:solidFill>
                  <a:schemeClr val="dk1"/>
                </a:solidFill>
              </a:rPr>
              <a:t>Nordic Hamstring Extension (Alonso-Fernandez et al. 2017, Bourne  et al. 2017)</a:t>
            </a:r>
          </a:p>
          <a:p>
            <a:pPr lvl="0" marR="101600" rtl="0">
              <a:lnSpc>
                <a:spcPct val="100000"/>
              </a:lnSpc>
              <a:spcBef>
                <a:spcPts val="0"/>
              </a:spcBef>
              <a:spcAft>
                <a:spcPts val="0"/>
              </a:spcAft>
              <a:buClr>
                <a:srgbClr val="000000"/>
              </a:buClr>
              <a:buSzPct val="68750"/>
              <a:buFont typeface="Arial"/>
              <a:buNone/>
            </a:pPr>
            <a:r>
              <a:t/>
            </a:r>
            <a:endParaRPr>
              <a:solidFill>
                <a:schemeClr val="dk1"/>
              </a:solidFill>
            </a:endParaRPr>
          </a:p>
          <a:p>
            <a:pPr lvl="0" marR="101600" rtl="0">
              <a:lnSpc>
                <a:spcPct val="100000"/>
              </a:lnSpc>
              <a:spcBef>
                <a:spcPts val="0"/>
              </a:spcBef>
              <a:spcAft>
                <a:spcPts val="0"/>
              </a:spcAft>
              <a:buClr>
                <a:srgbClr val="000000"/>
              </a:buClr>
              <a:buSzPct val="68750"/>
              <a:buFont typeface="Arial"/>
              <a:buNone/>
            </a:pPr>
            <a:r>
              <a:rPr lang="en">
                <a:solidFill>
                  <a:schemeClr val="dk1"/>
                </a:solidFill>
              </a:rPr>
              <a:t>Bourne et al (2017). Impact of the Nordic hamstring and hip extension exercises on hamstring architecture and morphology: implications for injury prevention. Br J Sports Med.</a:t>
            </a:r>
          </a:p>
          <a:p>
            <a:pPr lvl="0" marR="101600" rtl="0">
              <a:lnSpc>
                <a:spcPct val="100000"/>
              </a:lnSpc>
              <a:spcBef>
                <a:spcPts val="0"/>
              </a:spcBef>
              <a:spcAft>
                <a:spcPts val="0"/>
              </a:spcAft>
              <a:buClr>
                <a:srgbClr val="000000"/>
              </a:buClr>
              <a:buSzPct val="68750"/>
              <a:buFont typeface="Arial"/>
              <a:buNone/>
            </a:pPr>
            <a:r>
              <a:t/>
            </a:r>
            <a:endParaRPr>
              <a:solidFill>
                <a:schemeClr val="dk1"/>
              </a:solidFill>
            </a:endParaRPr>
          </a:p>
          <a:p>
            <a:pPr lvl="0" marR="101600" rtl="0">
              <a:lnSpc>
                <a:spcPct val="100000"/>
              </a:lnSpc>
              <a:spcBef>
                <a:spcPts val="0"/>
              </a:spcBef>
              <a:spcAft>
                <a:spcPts val="0"/>
              </a:spcAft>
              <a:buClr>
                <a:srgbClr val="000000"/>
              </a:buClr>
              <a:buSzPct val="68750"/>
              <a:buFont typeface="Arial"/>
              <a:buNone/>
            </a:pPr>
            <a:r>
              <a:rPr lang="en">
                <a:solidFill>
                  <a:schemeClr val="dk1"/>
                </a:solidFill>
              </a:rPr>
              <a:t>Alonso-Fernandez et al. (2017). Changes in muscle architecture of Biceps Femoris induced by eccentric strength training with Nordic Hamstring Exercise. Scand J Med Sci Sports.</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4" name="Shape 594"/>
        <p:cNvGrpSpPr/>
        <p:nvPr/>
      </p:nvGrpSpPr>
      <p:grpSpPr>
        <a:xfrm>
          <a:off x="0" y="0"/>
          <a:ext cx="0" cy="0"/>
          <a:chOff x="0" y="0"/>
          <a:chExt cx="0" cy="0"/>
        </a:xfrm>
      </p:grpSpPr>
      <p:sp>
        <p:nvSpPr>
          <p:cNvPr id="595" name="Shape 595"/>
          <p:cNvSpPr txBox="1"/>
          <p:nvPr>
            <p:ph idx="4294967295" type="title"/>
          </p:nvPr>
        </p:nvSpPr>
        <p:spPr>
          <a:xfrm>
            <a:off x="0" y="48300"/>
            <a:ext cx="2020500" cy="548700"/>
          </a:xfrm>
          <a:prstGeom prst="rect">
            <a:avLst/>
          </a:prstGeom>
        </p:spPr>
        <p:txBody>
          <a:bodyPr anchorCtr="0" anchor="ctr" bIns="91425" lIns="91425" rIns="91425" tIns="91425">
            <a:noAutofit/>
          </a:bodyPr>
          <a:lstStyle/>
          <a:p>
            <a:pPr lvl="0">
              <a:spcBef>
                <a:spcPts val="0"/>
              </a:spcBef>
              <a:buNone/>
            </a:pPr>
            <a:r>
              <a:rPr b="1" lang="en" sz="3000">
                <a:solidFill>
                  <a:srgbClr val="000000"/>
                </a:solidFill>
              </a:rPr>
              <a:t>ACL</a:t>
            </a:r>
          </a:p>
        </p:txBody>
      </p:sp>
      <p:sp>
        <p:nvSpPr>
          <p:cNvPr id="596" name="Shape 596"/>
          <p:cNvSpPr txBox="1"/>
          <p:nvPr>
            <p:ph idx="4294967295" type="body"/>
          </p:nvPr>
        </p:nvSpPr>
        <p:spPr>
          <a:xfrm>
            <a:off x="0" y="482200"/>
            <a:ext cx="5832300" cy="3998700"/>
          </a:xfrm>
          <a:prstGeom prst="rect">
            <a:avLst/>
          </a:prstGeom>
        </p:spPr>
        <p:txBody>
          <a:bodyPr anchorCtr="0" anchor="t" bIns="91425" lIns="91425" rIns="91425" tIns="91425">
            <a:noAutofit/>
          </a:bodyPr>
          <a:lstStyle/>
          <a:p>
            <a:pPr lvl="0" marR="101600" rtl="0">
              <a:lnSpc>
                <a:spcPct val="100000"/>
              </a:lnSpc>
              <a:spcBef>
                <a:spcPts val="0"/>
              </a:spcBef>
              <a:spcAft>
                <a:spcPts val="0"/>
              </a:spcAft>
              <a:buClr>
                <a:schemeClr val="dk1"/>
              </a:buClr>
              <a:buSzPct val="78571"/>
              <a:buFont typeface="Arial"/>
              <a:buNone/>
            </a:pPr>
            <a:r>
              <a:rPr b="1" lang="en" sz="1400">
                <a:solidFill>
                  <a:schemeClr val="dk1"/>
                </a:solidFill>
              </a:rPr>
              <a:t>Injury Pattern Recognition</a:t>
            </a:r>
            <a:r>
              <a:rPr b="1" lang="en" sz="1400"/>
              <a:t>- </a:t>
            </a:r>
            <a:r>
              <a:rPr lang="en" sz="1400">
                <a:solidFill>
                  <a:schemeClr val="dk1"/>
                </a:solidFill>
              </a:rPr>
              <a:t>Risk of ACL injury has been shown to be associated with: </a:t>
            </a:r>
          </a:p>
          <a:p>
            <a:pPr indent="-317500" lvl="0" marL="457200" marR="101600" rtl="0">
              <a:lnSpc>
                <a:spcPct val="100000"/>
              </a:lnSpc>
              <a:spcBef>
                <a:spcPts val="0"/>
              </a:spcBef>
              <a:spcAft>
                <a:spcPts val="0"/>
              </a:spcAft>
              <a:buClr>
                <a:schemeClr val="dk1"/>
              </a:buClr>
              <a:buSzPct val="100000"/>
            </a:pPr>
            <a:r>
              <a:rPr lang="en" sz="1400"/>
              <a:t>Poor neuromotor control (Sugimoto et al. 2016)</a:t>
            </a:r>
          </a:p>
          <a:p>
            <a:pPr indent="-317500" lvl="0" marL="457200" marR="101600" rtl="0">
              <a:lnSpc>
                <a:spcPct val="100000"/>
              </a:lnSpc>
              <a:spcBef>
                <a:spcPts val="0"/>
              </a:spcBef>
              <a:spcAft>
                <a:spcPts val="0"/>
              </a:spcAft>
              <a:buClr>
                <a:schemeClr val="dk1"/>
              </a:buClr>
              <a:buSzPct val="100000"/>
            </a:pPr>
            <a:r>
              <a:rPr lang="en" sz="1400"/>
              <a:t>R</a:t>
            </a:r>
            <a:r>
              <a:rPr lang="en" sz="1400">
                <a:solidFill>
                  <a:schemeClr val="dk1"/>
                </a:solidFill>
              </a:rPr>
              <a:t>estricted hip internal rotation (</a:t>
            </a:r>
            <a:r>
              <a:rPr lang="en" sz="1400"/>
              <a:t>VandenBerg et al. 2017)</a:t>
            </a:r>
          </a:p>
        </p:txBody>
      </p:sp>
      <p:pic>
        <p:nvPicPr>
          <p:cNvPr descr="porr et al..jpg" id="597" name="Shape 597"/>
          <p:cNvPicPr preferRelativeResize="0"/>
          <p:nvPr/>
        </p:nvPicPr>
        <p:blipFill>
          <a:blip r:embed="rId3">
            <a:alphaModFix/>
          </a:blip>
          <a:stretch>
            <a:fillRect/>
          </a:stretch>
        </p:blipFill>
        <p:spPr>
          <a:xfrm>
            <a:off x="6387624" y="859374"/>
            <a:ext cx="2621925" cy="3563549"/>
          </a:xfrm>
          <a:prstGeom prst="rect">
            <a:avLst/>
          </a:prstGeom>
          <a:noFill/>
          <a:ln>
            <a:noFill/>
          </a:ln>
        </p:spPr>
      </p:pic>
      <p:sp>
        <p:nvSpPr>
          <p:cNvPr id="598" name="Shape 598"/>
          <p:cNvSpPr txBox="1"/>
          <p:nvPr/>
        </p:nvSpPr>
        <p:spPr>
          <a:xfrm>
            <a:off x="6270773" y="4422925"/>
            <a:ext cx="2867400" cy="686400"/>
          </a:xfrm>
          <a:prstGeom prst="rect">
            <a:avLst/>
          </a:prstGeom>
          <a:noFill/>
          <a:ln>
            <a:noFill/>
          </a:ln>
        </p:spPr>
        <p:txBody>
          <a:bodyPr anchorCtr="0" anchor="t" bIns="91425" lIns="91425" rIns="91425" tIns="91425">
            <a:noAutofit/>
          </a:bodyPr>
          <a:lstStyle/>
          <a:p>
            <a:pPr lvl="0" marR="101600" rtl="0">
              <a:spcBef>
                <a:spcPts val="0"/>
              </a:spcBef>
              <a:buClr>
                <a:schemeClr val="dk1"/>
              </a:buClr>
              <a:buSzPct val="110000"/>
              <a:buFont typeface="Arial"/>
              <a:buNone/>
            </a:pPr>
            <a:r>
              <a:rPr lang="en" sz="1000">
                <a:solidFill>
                  <a:schemeClr val="dk1"/>
                </a:solidFill>
                <a:latin typeface="Georgia"/>
                <a:ea typeface="Georgia"/>
                <a:cs typeface="Georgia"/>
                <a:sym typeface="Georgia"/>
              </a:rPr>
              <a:t>Porr et al. (2013). Entrapment of the saphenous nerve at the adductor canal affecting the infrapatellar branch - a report on two cases. J Can Chiropr Assoc.</a:t>
            </a:r>
          </a:p>
        </p:txBody>
      </p:sp>
      <p:pic>
        <p:nvPicPr>
          <p:cNvPr descr="Bittencourt et al. 2017.jpg" id="599" name="Shape 599"/>
          <p:cNvPicPr preferRelativeResize="0"/>
          <p:nvPr/>
        </p:nvPicPr>
        <p:blipFill rotWithShape="1">
          <a:blip r:embed="rId4">
            <a:alphaModFix/>
          </a:blip>
          <a:srcRect b="0" l="0" r="0" t="0"/>
          <a:stretch/>
        </p:blipFill>
        <p:spPr>
          <a:xfrm>
            <a:off x="169675" y="2177089"/>
            <a:ext cx="5105898" cy="2314675"/>
          </a:xfrm>
          <a:prstGeom prst="rect">
            <a:avLst/>
          </a:prstGeom>
          <a:noFill/>
          <a:ln>
            <a:noFill/>
          </a:ln>
        </p:spPr>
      </p:pic>
      <p:sp>
        <p:nvSpPr>
          <p:cNvPr id="600" name="Shape 600"/>
          <p:cNvSpPr txBox="1"/>
          <p:nvPr/>
        </p:nvSpPr>
        <p:spPr>
          <a:xfrm>
            <a:off x="57375" y="4491775"/>
            <a:ext cx="5614200" cy="548700"/>
          </a:xfrm>
          <a:prstGeom prst="rect">
            <a:avLst/>
          </a:prstGeom>
          <a:noFill/>
          <a:ln>
            <a:noFill/>
          </a:ln>
        </p:spPr>
        <p:txBody>
          <a:bodyPr anchorCtr="0" anchor="t" bIns="91425" lIns="91425" rIns="91425" tIns="91425">
            <a:noAutofit/>
          </a:bodyPr>
          <a:lstStyle/>
          <a:p>
            <a:pPr lvl="0" marR="101600" rtl="0">
              <a:spcBef>
                <a:spcPts val="0"/>
              </a:spcBef>
              <a:buNone/>
            </a:pPr>
            <a:r>
              <a:rPr lang="en" sz="1100">
                <a:solidFill>
                  <a:schemeClr val="dk1"/>
                </a:solidFill>
                <a:latin typeface="Georgia"/>
                <a:ea typeface="Georgia"/>
                <a:cs typeface="Georgia"/>
                <a:sym typeface="Georgia"/>
              </a:rPr>
              <a:t>Bittencourt et al. (2017). Complex systems approach for sports injuries: moving from risk factor identification to injury pattern recognition—narrative review and new concept. Br J Sports Med. </a:t>
            </a:r>
          </a:p>
        </p:txBody>
      </p:sp>
      <p:sp>
        <p:nvSpPr>
          <p:cNvPr id="601" name="Shape 601"/>
          <p:cNvSpPr txBox="1"/>
          <p:nvPr/>
        </p:nvSpPr>
        <p:spPr>
          <a:xfrm>
            <a:off x="6270775" y="45925"/>
            <a:ext cx="2739000" cy="813600"/>
          </a:xfrm>
          <a:prstGeom prst="rect">
            <a:avLst/>
          </a:prstGeom>
          <a:noFill/>
          <a:ln>
            <a:noFill/>
          </a:ln>
        </p:spPr>
        <p:txBody>
          <a:bodyPr anchorCtr="0" anchor="t" bIns="91425" lIns="91425" rIns="91425" tIns="91425">
            <a:noAutofit/>
          </a:bodyPr>
          <a:lstStyle/>
          <a:p>
            <a:pPr lvl="0" marR="101600" rtl="0">
              <a:spcBef>
                <a:spcPts val="0"/>
              </a:spcBef>
              <a:buClr>
                <a:schemeClr val="dk1"/>
              </a:buClr>
              <a:buSzPct val="91666"/>
              <a:buFont typeface="Arial"/>
              <a:buNone/>
            </a:pPr>
            <a:r>
              <a:rPr b="1" lang="en" sz="1200">
                <a:solidFill>
                  <a:schemeClr val="dk1"/>
                </a:solidFill>
                <a:latin typeface="Georgia"/>
                <a:ea typeface="Georgia"/>
                <a:cs typeface="Georgia"/>
                <a:sym typeface="Georgia"/>
              </a:rPr>
              <a:t>Postoperative Considerations:</a:t>
            </a:r>
            <a:br>
              <a:rPr lang="en" sz="1200">
                <a:solidFill>
                  <a:schemeClr val="dk1"/>
                </a:solidFill>
                <a:latin typeface="Georgia"/>
                <a:ea typeface="Georgia"/>
                <a:cs typeface="Georgia"/>
                <a:sym typeface="Georgia"/>
              </a:rPr>
            </a:br>
            <a:r>
              <a:rPr lang="en" sz="1200">
                <a:solidFill>
                  <a:schemeClr val="dk1"/>
                </a:solidFill>
                <a:latin typeface="Georgia"/>
                <a:ea typeface="Georgia"/>
                <a:cs typeface="Georgia"/>
                <a:sym typeface="Georgia"/>
              </a:rPr>
              <a:t>Infrapatellar branch of saphenous nerve as differential for anterior knee pain.</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5" name="Shape 605"/>
        <p:cNvGrpSpPr/>
        <p:nvPr/>
      </p:nvGrpSpPr>
      <p:grpSpPr>
        <a:xfrm>
          <a:off x="0" y="0"/>
          <a:ext cx="0" cy="0"/>
          <a:chOff x="0" y="0"/>
          <a:chExt cx="0" cy="0"/>
        </a:xfrm>
      </p:grpSpPr>
      <p:sp>
        <p:nvSpPr>
          <p:cNvPr id="606" name="Shape 606"/>
          <p:cNvSpPr txBox="1"/>
          <p:nvPr>
            <p:ph idx="4294967295" type="title"/>
          </p:nvPr>
        </p:nvSpPr>
        <p:spPr>
          <a:xfrm>
            <a:off x="0" y="0"/>
            <a:ext cx="4867800" cy="447600"/>
          </a:xfrm>
          <a:prstGeom prst="rect">
            <a:avLst/>
          </a:prstGeom>
        </p:spPr>
        <p:txBody>
          <a:bodyPr anchorCtr="0" anchor="ctr" bIns="91425" lIns="91425" rIns="91425" tIns="91425">
            <a:noAutofit/>
          </a:bodyPr>
          <a:lstStyle/>
          <a:p>
            <a:pPr lvl="0">
              <a:spcBef>
                <a:spcPts val="0"/>
              </a:spcBef>
              <a:buNone/>
            </a:pPr>
            <a:r>
              <a:rPr lang="en" sz="2400">
                <a:solidFill>
                  <a:srgbClr val="000000"/>
                </a:solidFill>
              </a:rPr>
              <a:t>Knee: Postoperative Management</a:t>
            </a:r>
          </a:p>
        </p:txBody>
      </p:sp>
      <p:sp>
        <p:nvSpPr>
          <p:cNvPr id="607" name="Shape 607"/>
          <p:cNvSpPr txBox="1"/>
          <p:nvPr>
            <p:ph idx="4294967295" type="body"/>
          </p:nvPr>
        </p:nvSpPr>
        <p:spPr>
          <a:xfrm>
            <a:off x="0" y="447600"/>
            <a:ext cx="9144000" cy="4695900"/>
          </a:xfrm>
          <a:prstGeom prst="rect">
            <a:avLst/>
          </a:prstGeom>
        </p:spPr>
        <p:txBody>
          <a:bodyPr anchorCtr="0" anchor="t" bIns="91425" lIns="91425" rIns="91425" tIns="91425">
            <a:noAutofit/>
          </a:bodyPr>
          <a:lstStyle/>
          <a:p>
            <a:pPr lvl="0" marR="101600" rtl="0">
              <a:spcBef>
                <a:spcPts val="0"/>
              </a:spcBef>
              <a:spcAft>
                <a:spcPts val="0"/>
              </a:spcAft>
              <a:buClr>
                <a:schemeClr val="dk1"/>
              </a:buClr>
              <a:buSzPct val="78571"/>
              <a:buFont typeface="Arial"/>
              <a:buNone/>
            </a:pPr>
            <a:r>
              <a:rPr b="1" lang="en" sz="1400"/>
              <a:t>The management of fibrosis depends on its staging</a:t>
            </a:r>
          </a:p>
          <a:p>
            <a:pPr indent="-317500" lvl="0" marL="457200" marR="101600" rtl="0">
              <a:spcBef>
                <a:spcPts val="0"/>
              </a:spcBef>
              <a:buSzPct val="100000"/>
            </a:pPr>
            <a:r>
              <a:rPr lang="en" sz="1400"/>
              <a:t>Fibrosis is a potential complication of trauma- characterized by excessive fibrous scar tissue. </a:t>
            </a:r>
          </a:p>
          <a:p>
            <a:pPr indent="-317500" lvl="0" marL="457200" marR="101600" rtl="0">
              <a:spcBef>
                <a:spcPts val="0"/>
              </a:spcBef>
              <a:buSzPct val="100000"/>
            </a:pPr>
            <a:r>
              <a:rPr lang="en" sz="1400"/>
              <a:t>Understanding the signaling pathways that drives the accumulation of fibrotic deposition, helps therapists optimize treatment protocols and guide prophylactic interventions. </a:t>
            </a:r>
          </a:p>
          <a:p>
            <a:pPr lvl="0" rtl="0">
              <a:spcBef>
                <a:spcPts val="0"/>
              </a:spcBef>
              <a:buClr>
                <a:schemeClr val="dk1"/>
              </a:buClr>
              <a:buSzPct val="78571"/>
              <a:buFont typeface="Arial"/>
              <a:buNone/>
            </a:pPr>
            <a:r>
              <a:t/>
            </a:r>
            <a:endParaRPr sz="1400"/>
          </a:p>
          <a:p>
            <a:pPr lvl="0" marR="101600" rtl="0">
              <a:spcBef>
                <a:spcPts val="0"/>
              </a:spcBef>
              <a:buClr>
                <a:schemeClr val="dk1"/>
              </a:buClr>
              <a:buSzPct val="78571"/>
              <a:buFont typeface="Arial"/>
              <a:buNone/>
            </a:pPr>
            <a:r>
              <a:rPr b="1" lang="en" sz="1400"/>
              <a:t>The etiology of post surgical fibrosis is multifactorial</a:t>
            </a:r>
          </a:p>
          <a:p>
            <a:pPr indent="-317500" lvl="0" marL="457200" marR="101600" rtl="0">
              <a:spcBef>
                <a:spcPts val="0"/>
              </a:spcBef>
              <a:buSzPct val="100000"/>
            </a:pPr>
            <a:r>
              <a:rPr lang="en" sz="1400"/>
              <a:t>In the normal wound healing response, the cascade of biological responses is tightly regulated. The migration of inflammatory cells and the proliferation of fibroblasts trigger the release of cytokines and growth factors that are responsible for tissue remodeling. The development of fibrosis is characterized persistent transforming growth factor-β (TGF-β) secretion and downstream responses are thought to contribute to a sustained inflammatory response. </a:t>
            </a:r>
          </a:p>
          <a:p>
            <a:pPr lvl="0" rtl="0">
              <a:spcBef>
                <a:spcPts val="0"/>
              </a:spcBef>
              <a:buNone/>
            </a:pPr>
            <a:r>
              <a:t/>
            </a:r>
            <a:endParaRPr sz="900">
              <a:latin typeface="Helvetica Neue"/>
              <a:ea typeface="Helvetica Neue"/>
              <a:cs typeface="Helvetica Neue"/>
              <a:sym typeface="Helvetica Neue"/>
            </a:endParaRPr>
          </a:p>
          <a:p>
            <a:pPr lvl="0" rtl="0">
              <a:spcBef>
                <a:spcPts val="0"/>
              </a:spcBef>
              <a:buNone/>
            </a:pPr>
            <a:r>
              <a:rPr b="1" lang="en" sz="1400"/>
              <a:t>The neutralization of TGF-β1 expression could inhibit formation of excessive scar tissue</a:t>
            </a:r>
          </a:p>
          <a:p>
            <a:pPr indent="-317500" lvl="0" marL="457200" rtl="0">
              <a:spcBef>
                <a:spcPts val="0"/>
              </a:spcBef>
              <a:buSzPct val="100000"/>
            </a:pPr>
            <a:r>
              <a:rPr lang="en" sz="1400"/>
              <a:t>Massage therapy may improve healing after trauma and in some cases ameliorate the degree of postoperative fibrosis and adhesion formation. A study published in </a:t>
            </a:r>
            <a:r>
              <a:rPr i="1" lang="en" sz="1400"/>
              <a:t>The Journal of Knee Surgery</a:t>
            </a:r>
            <a:r>
              <a:rPr lang="en" sz="1400"/>
              <a:t> looked at the effect that soft-tissue treatments with hand-held instruments have on post-surgical knee stiffness. In the study soft-tissue treatments was shown to improve knee flexion deficits by 35° and knee flexion contractures by 12° in a cohort of individuals who had failed to respond to traditional rehabilitation and manipulation under anesthesia </a:t>
            </a:r>
            <a:r>
              <a:rPr lang="en" sz="1400">
                <a:solidFill>
                  <a:srgbClr val="000000"/>
                </a:solidFill>
              </a:rPr>
              <a:t>(Chunghtai et al. 2016).</a:t>
            </a:r>
          </a:p>
          <a:p>
            <a:pPr lvl="0" rtl="0">
              <a:spcBef>
                <a:spcPts val="0"/>
              </a:spcBef>
              <a:buNone/>
            </a:pPr>
            <a:r>
              <a:t/>
            </a:r>
            <a:endParaRPr sz="1400">
              <a:solidFill>
                <a:srgbClr val="000000"/>
              </a:solidFill>
            </a:endParaRPr>
          </a:p>
          <a:p>
            <a:pPr lvl="0" rtl="0">
              <a:spcBef>
                <a:spcPts val="0"/>
              </a:spcBef>
              <a:buNone/>
            </a:pPr>
            <a:r>
              <a:rPr lang="en" sz="1400"/>
              <a:t>Chughtai et al. (2016). A Novel, Nonoperative Treatment Demonstrates Success for Stiff Total Knee Arthroplasty after Failure of Conventional Therapy. J Knee Surg.</a:t>
            </a:r>
          </a:p>
          <a:p>
            <a:pPr lvl="0" marR="101600" rtl="0">
              <a:spcBef>
                <a:spcPts val="0"/>
              </a:spcBef>
              <a:spcAft>
                <a:spcPts val="0"/>
              </a:spcAft>
              <a:buClr>
                <a:schemeClr val="dk1"/>
              </a:buClr>
              <a:buSzPct val="91666"/>
              <a:buFont typeface="Arial"/>
              <a:buNone/>
            </a:pPr>
            <a:r>
              <a:t/>
            </a:r>
            <a:endParaRPr sz="1200">
              <a:solidFill>
                <a:srgbClr val="000000"/>
              </a:solidFill>
              <a:highlight>
                <a:srgbClr val="FFFFFF"/>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1" name="Shape 611"/>
        <p:cNvGrpSpPr/>
        <p:nvPr/>
      </p:nvGrpSpPr>
      <p:grpSpPr>
        <a:xfrm>
          <a:off x="0" y="0"/>
          <a:ext cx="0" cy="0"/>
          <a:chOff x="0" y="0"/>
          <a:chExt cx="0" cy="0"/>
        </a:xfrm>
      </p:grpSpPr>
      <p:sp>
        <p:nvSpPr>
          <p:cNvPr id="612" name="Shape 612"/>
          <p:cNvSpPr txBox="1"/>
          <p:nvPr>
            <p:ph type="title"/>
          </p:nvPr>
        </p:nvSpPr>
        <p:spPr>
          <a:xfrm>
            <a:off x="120700" y="450125"/>
            <a:ext cx="3385500" cy="1025400"/>
          </a:xfrm>
          <a:prstGeom prst="rect">
            <a:avLst/>
          </a:prstGeom>
        </p:spPr>
        <p:txBody>
          <a:bodyPr anchorCtr="0" anchor="t" bIns="91425" lIns="91425" rIns="91425" tIns="91425">
            <a:noAutofit/>
          </a:bodyPr>
          <a:lstStyle/>
          <a:p>
            <a:pPr lvl="0">
              <a:spcBef>
                <a:spcPts val="0"/>
              </a:spcBef>
              <a:buNone/>
            </a:pPr>
            <a:r>
              <a:rPr lang="en" sz="3000"/>
              <a:t>Osteoarthritis of The Knee</a:t>
            </a:r>
          </a:p>
        </p:txBody>
      </p:sp>
      <p:pic>
        <p:nvPicPr>
          <p:cNvPr descr="Gray827.png" id="613" name="Shape 613"/>
          <p:cNvPicPr preferRelativeResize="0"/>
          <p:nvPr/>
        </p:nvPicPr>
        <p:blipFill rotWithShape="1">
          <a:blip r:embed="rId3">
            <a:alphaModFix/>
          </a:blip>
          <a:srcRect b="33018" l="0" r="0" t="33018"/>
          <a:stretch/>
        </p:blipFill>
        <p:spPr>
          <a:xfrm>
            <a:off x="44500" y="1636425"/>
            <a:ext cx="3385550" cy="3484050"/>
          </a:xfrm>
          <a:prstGeom prst="rect">
            <a:avLst/>
          </a:prstGeom>
          <a:noFill/>
          <a:ln>
            <a:noFill/>
          </a:ln>
        </p:spPr>
      </p:pic>
      <p:sp>
        <p:nvSpPr>
          <p:cNvPr id="614" name="Shape 614"/>
          <p:cNvSpPr txBox="1"/>
          <p:nvPr>
            <p:ph idx="1" type="body"/>
          </p:nvPr>
        </p:nvSpPr>
        <p:spPr>
          <a:xfrm>
            <a:off x="3191725" y="0"/>
            <a:ext cx="5952300" cy="51435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sz="1300">
                <a:solidFill>
                  <a:srgbClr val="000000"/>
                </a:solidFill>
              </a:rPr>
              <a:t>Joint Mobilization</a:t>
            </a:r>
          </a:p>
          <a:p>
            <a:pPr indent="-311150" lvl="0" marL="457200" rtl="0">
              <a:lnSpc>
                <a:spcPct val="100000"/>
              </a:lnSpc>
              <a:spcBef>
                <a:spcPts val="0"/>
              </a:spcBef>
              <a:spcAft>
                <a:spcPts val="0"/>
              </a:spcAft>
              <a:buClr>
                <a:schemeClr val="dk1"/>
              </a:buClr>
              <a:buSzPct val="100000"/>
            </a:pPr>
            <a:r>
              <a:rPr lang="en" sz="1300">
                <a:solidFill>
                  <a:schemeClr val="dk1"/>
                </a:solidFill>
              </a:rPr>
              <a:t>Sensitisation of nociceptive pathways may result in patients with OA perceiving relatively low level stimuli as being overtly painful. </a:t>
            </a:r>
          </a:p>
          <a:p>
            <a:pPr lvl="0" rtl="0">
              <a:lnSpc>
                <a:spcPct val="100000"/>
              </a:lnSpc>
              <a:spcBef>
                <a:spcPts val="0"/>
              </a:spcBef>
              <a:spcAft>
                <a:spcPts val="0"/>
              </a:spcAft>
              <a:buNone/>
            </a:pPr>
            <a:r>
              <a:t/>
            </a:r>
            <a:endParaRPr sz="1300">
              <a:solidFill>
                <a:schemeClr val="dk1"/>
              </a:solidFill>
            </a:endParaRPr>
          </a:p>
          <a:p>
            <a:pPr indent="-311150" lvl="0" marL="457200" rtl="0">
              <a:lnSpc>
                <a:spcPct val="100000"/>
              </a:lnSpc>
              <a:spcBef>
                <a:spcPts val="0"/>
              </a:spcBef>
              <a:spcAft>
                <a:spcPts val="0"/>
              </a:spcAft>
              <a:buSzPct val="100000"/>
            </a:pPr>
            <a:r>
              <a:rPr lang="en" sz="1300">
                <a:solidFill>
                  <a:srgbClr val="000000"/>
                </a:solidFill>
              </a:rPr>
              <a:t>Manual therapy specifically o</a:t>
            </a:r>
            <a:r>
              <a:rPr lang="en" sz="1300">
                <a:solidFill>
                  <a:schemeClr val="dk1"/>
                </a:solidFill>
              </a:rPr>
              <a:t>scillatory joint mobilization </a:t>
            </a:r>
            <a:r>
              <a:rPr lang="en" sz="1300">
                <a:solidFill>
                  <a:srgbClr val="000000"/>
                </a:solidFill>
              </a:rPr>
              <a:t>has an effect on supraspinal processes which influence nociceptive processing and therefore OA-related pain (</a:t>
            </a:r>
            <a:r>
              <a:rPr lang="en" sz="1300">
                <a:solidFill>
                  <a:schemeClr val="dk1"/>
                </a:solidFill>
              </a:rPr>
              <a:t>Courtney et al. 2016). </a:t>
            </a:r>
          </a:p>
          <a:p>
            <a:pPr lvl="0" rtl="0">
              <a:lnSpc>
                <a:spcPct val="100000"/>
              </a:lnSpc>
              <a:spcBef>
                <a:spcPts val="0"/>
              </a:spcBef>
              <a:spcAft>
                <a:spcPts val="0"/>
              </a:spcAft>
              <a:buClr>
                <a:schemeClr val="dk1"/>
              </a:buClr>
              <a:buSzPct val="84615"/>
              <a:buFont typeface="Arial"/>
              <a:buNone/>
            </a:pPr>
            <a:r>
              <a:t/>
            </a:r>
            <a:endParaRPr sz="1300">
              <a:solidFill>
                <a:srgbClr val="000000"/>
              </a:solidFill>
            </a:endParaRPr>
          </a:p>
          <a:p>
            <a:pPr lvl="0" rtl="0">
              <a:lnSpc>
                <a:spcPct val="100000"/>
              </a:lnSpc>
              <a:spcBef>
                <a:spcPts val="0"/>
              </a:spcBef>
              <a:spcAft>
                <a:spcPts val="0"/>
              </a:spcAft>
              <a:buClr>
                <a:schemeClr val="dk1"/>
              </a:buClr>
              <a:buSzPct val="84615"/>
              <a:buFont typeface="Arial"/>
              <a:buNone/>
            </a:pPr>
            <a:r>
              <a:rPr b="1" lang="en" sz="1300">
                <a:solidFill>
                  <a:srgbClr val="000000"/>
                </a:solidFill>
              </a:rPr>
              <a:t>Acupuncture</a:t>
            </a:r>
          </a:p>
          <a:p>
            <a:pPr indent="-311150" lvl="0" marL="457200" rtl="0">
              <a:lnSpc>
                <a:spcPct val="100000"/>
              </a:lnSpc>
              <a:spcBef>
                <a:spcPts val="0"/>
              </a:spcBef>
              <a:spcAft>
                <a:spcPts val="0"/>
              </a:spcAft>
              <a:buClr>
                <a:schemeClr val="dk1"/>
              </a:buClr>
              <a:buSzPct val="100000"/>
            </a:pPr>
            <a:r>
              <a:rPr lang="en" sz="1300">
                <a:solidFill>
                  <a:schemeClr val="dk1"/>
                </a:solidFill>
              </a:rPr>
              <a:t>Needle insertion stimulates mechanoreceptors, which creates a number reflex effects resulting in reduced pain. </a:t>
            </a:r>
          </a:p>
          <a:p>
            <a:pPr indent="-311150" lvl="1" marL="914400" marR="101600" rtl="0">
              <a:lnSpc>
                <a:spcPct val="100000"/>
              </a:lnSpc>
              <a:spcBef>
                <a:spcPts val="0"/>
              </a:spcBef>
              <a:spcAft>
                <a:spcPts val="0"/>
              </a:spcAft>
              <a:buClr>
                <a:schemeClr val="dk1"/>
              </a:buClr>
              <a:buSzPct val="100000"/>
            </a:pPr>
            <a:r>
              <a:rPr lang="en" sz="1300">
                <a:solidFill>
                  <a:schemeClr val="dk1"/>
                </a:solidFill>
              </a:rPr>
              <a:t>Option for patients on multi-medications</a:t>
            </a:r>
          </a:p>
          <a:p>
            <a:pPr indent="-311150" lvl="1" marL="914400" marR="101600" rtl="0">
              <a:lnSpc>
                <a:spcPct val="100000"/>
              </a:lnSpc>
              <a:spcBef>
                <a:spcPts val="0"/>
              </a:spcBef>
              <a:spcAft>
                <a:spcPts val="0"/>
              </a:spcAft>
              <a:buClr>
                <a:schemeClr val="dk1"/>
              </a:buClr>
              <a:buSzPct val="100000"/>
            </a:pPr>
            <a:r>
              <a:rPr lang="en" sz="1300">
                <a:solidFill>
                  <a:schemeClr val="dk1"/>
                </a:solidFill>
              </a:rPr>
              <a:t>Research is encouraging (Level 1 Evidence - Journal of Bone and Joint Surgery)</a:t>
            </a:r>
          </a:p>
          <a:p>
            <a:pPr indent="-311150" lvl="1" marL="914400" marR="101600" rtl="0">
              <a:lnSpc>
                <a:spcPct val="100000"/>
              </a:lnSpc>
              <a:spcBef>
                <a:spcPts val="0"/>
              </a:spcBef>
              <a:spcAft>
                <a:spcPts val="0"/>
              </a:spcAft>
              <a:buClr>
                <a:schemeClr val="dk1"/>
              </a:buClr>
              <a:buSzPct val="100000"/>
            </a:pPr>
            <a:r>
              <a:rPr lang="en" sz="1300">
                <a:solidFill>
                  <a:schemeClr val="dk1"/>
                </a:solidFill>
              </a:rPr>
              <a:t>Clinically significant improvements in primary measures of pain</a:t>
            </a:r>
          </a:p>
          <a:p>
            <a:pPr lvl="0" marR="101600" rtl="0">
              <a:lnSpc>
                <a:spcPct val="100000"/>
              </a:lnSpc>
              <a:spcBef>
                <a:spcPts val="0"/>
              </a:spcBef>
              <a:spcAft>
                <a:spcPts val="0"/>
              </a:spcAft>
              <a:buClr>
                <a:srgbClr val="000000"/>
              </a:buClr>
              <a:buSzPct val="84615"/>
              <a:buFont typeface="Arial"/>
              <a:buNone/>
            </a:pPr>
            <a:r>
              <a:t/>
            </a:r>
            <a:endParaRPr sz="1300">
              <a:solidFill>
                <a:schemeClr val="dk1"/>
              </a:solidFill>
            </a:endParaRPr>
          </a:p>
          <a:p>
            <a:pPr lvl="0" marR="101600" rtl="0">
              <a:lnSpc>
                <a:spcPct val="100000"/>
              </a:lnSpc>
              <a:spcBef>
                <a:spcPts val="0"/>
              </a:spcBef>
              <a:spcAft>
                <a:spcPts val="0"/>
              </a:spcAft>
              <a:buNone/>
            </a:pPr>
            <a:r>
              <a:rPr lang="en" sz="1300">
                <a:solidFill>
                  <a:schemeClr val="dk1"/>
                </a:solidFill>
              </a:rPr>
              <a:t>*Degenerative meniscus and OA is common, in the general population </a:t>
            </a:r>
          </a:p>
          <a:p>
            <a:pPr lvl="0" marR="101600" rtl="0">
              <a:lnSpc>
                <a:spcPct val="100000"/>
              </a:lnSpc>
              <a:spcBef>
                <a:spcPts val="0"/>
              </a:spcBef>
              <a:spcAft>
                <a:spcPts val="0"/>
              </a:spcAft>
              <a:buNone/>
            </a:pPr>
            <a:r>
              <a:t/>
            </a:r>
            <a:endParaRPr sz="1300">
              <a:solidFill>
                <a:schemeClr val="dk1"/>
              </a:solidFill>
            </a:endParaRPr>
          </a:p>
          <a:p>
            <a:pPr lvl="0" marR="101600" rtl="0">
              <a:lnSpc>
                <a:spcPct val="100000"/>
              </a:lnSpc>
              <a:spcBef>
                <a:spcPts val="0"/>
              </a:spcBef>
              <a:spcAft>
                <a:spcPts val="0"/>
              </a:spcAft>
              <a:buNone/>
            </a:pPr>
            <a:r>
              <a:t/>
            </a:r>
            <a:endParaRPr sz="1300">
              <a:solidFill>
                <a:schemeClr val="dk1"/>
              </a:solidFill>
            </a:endParaRPr>
          </a:p>
          <a:p>
            <a:pPr lvl="0" marR="101600" rtl="0">
              <a:lnSpc>
                <a:spcPct val="100000"/>
              </a:lnSpc>
              <a:spcBef>
                <a:spcPts val="0"/>
              </a:spcBef>
              <a:spcAft>
                <a:spcPts val="0"/>
              </a:spcAft>
              <a:buNone/>
            </a:pPr>
            <a:r>
              <a:rPr lang="en" sz="1300">
                <a:solidFill>
                  <a:schemeClr val="dk1"/>
                </a:solidFill>
              </a:rPr>
              <a:t>Siemieniuk et al. (2017). Arthroscopic surgery for degenerative knee arthritis and meniscal tears: a clinical practice guideline. BMJ.</a:t>
            </a:r>
          </a:p>
          <a:p>
            <a:pPr lvl="0" rtl="0">
              <a:lnSpc>
                <a:spcPct val="100000"/>
              </a:lnSpc>
              <a:spcBef>
                <a:spcPts val="0"/>
              </a:spcBef>
              <a:spcAft>
                <a:spcPts val="0"/>
              </a:spcAft>
              <a:buClr>
                <a:schemeClr val="dk1"/>
              </a:buClr>
              <a:buSzPct val="84615"/>
              <a:buFont typeface="Arial"/>
              <a:buNone/>
            </a:pPr>
            <a:r>
              <a:t/>
            </a:r>
            <a:endParaRPr sz="1300">
              <a:solidFill>
                <a:srgbClr val="000000"/>
              </a:solidFill>
            </a:endParaRPr>
          </a:p>
          <a:p>
            <a:pPr lvl="0" rtl="0">
              <a:lnSpc>
                <a:spcPct val="100000"/>
              </a:lnSpc>
              <a:spcBef>
                <a:spcPts val="0"/>
              </a:spcBef>
              <a:spcAft>
                <a:spcPts val="0"/>
              </a:spcAft>
              <a:buClr>
                <a:schemeClr val="dk1"/>
              </a:buClr>
              <a:buSzPct val="84615"/>
              <a:buFont typeface="Arial"/>
              <a:buNone/>
            </a:pPr>
            <a:r>
              <a:rPr lang="en" sz="1300">
                <a:solidFill>
                  <a:srgbClr val="000000"/>
                </a:solidFill>
              </a:rPr>
              <a:t>Courtney et al. (2016). Joint Mobilization Enhances Mechanisms of Conditioned Pain Modulation in Individuals With Osteoarthritis of the Knee. JOSPT.</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8" name="Shape 618"/>
        <p:cNvGrpSpPr/>
        <p:nvPr/>
      </p:nvGrpSpPr>
      <p:grpSpPr>
        <a:xfrm>
          <a:off x="0" y="0"/>
          <a:ext cx="0" cy="0"/>
          <a:chOff x="0" y="0"/>
          <a:chExt cx="0" cy="0"/>
        </a:xfrm>
      </p:grpSpPr>
      <p:pic>
        <p:nvPicPr>
          <p:cNvPr descr="Meadows_2014.png" id="619" name="Shape 619"/>
          <p:cNvPicPr preferRelativeResize="0"/>
          <p:nvPr/>
        </p:nvPicPr>
        <p:blipFill rotWithShape="1">
          <a:blip r:embed="rId3">
            <a:alphaModFix/>
          </a:blip>
          <a:srcRect b="0" l="10006" r="10006" t="0"/>
          <a:stretch/>
        </p:blipFill>
        <p:spPr>
          <a:xfrm>
            <a:off x="6025700" y="553799"/>
            <a:ext cx="3118299" cy="4144624"/>
          </a:xfrm>
          <a:prstGeom prst="rect">
            <a:avLst/>
          </a:prstGeom>
          <a:noFill/>
          <a:ln>
            <a:noFill/>
          </a:ln>
        </p:spPr>
      </p:pic>
      <p:sp>
        <p:nvSpPr>
          <p:cNvPr id="620" name="Shape 620"/>
          <p:cNvSpPr txBox="1"/>
          <p:nvPr>
            <p:ph type="title"/>
          </p:nvPr>
        </p:nvSpPr>
        <p:spPr>
          <a:xfrm>
            <a:off x="0" y="0"/>
            <a:ext cx="5049600" cy="553800"/>
          </a:xfrm>
          <a:prstGeom prst="rect">
            <a:avLst/>
          </a:prstGeom>
        </p:spPr>
        <p:txBody>
          <a:bodyPr anchorCtr="0" anchor="b" bIns="91425" lIns="91425" rIns="91425" tIns="91425">
            <a:noAutofit/>
          </a:bodyPr>
          <a:lstStyle/>
          <a:p>
            <a:pPr lvl="0">
              <a:spcBef>
                <a:spcPts val="0"/>
              </a:spcBef>
              <a:buNone/>
            </a:pPr>
            <a:r>
              <a:rPr b="1" lang="en" sz="2400"/>
              <a:t>Patellofemoral</a:t>
            </a:r>
            <a:r>
              <a:rPr b="1" lang="en" sz="2400"/>
              <a:t> Pain Syndrome </a:t>
            </a:r>
          </a:p>
        </p:txBody>
      </p:sp>
      <p:sp>
        <p:nvSpPr>
          <p:cNvPr id="621" name="Shape 621"/>
          <p:cNvSpPr txBox="1"/>
          <p:nvPr>
            <p:ph idx="1" type="body"/>
          </p:nvPr>
        </p:nvSpPr>
        <p:spPr>
          <a:xfrm>
            <a:off x="0" y="486300"/>
            <a:ext cx="6025800" cy="46572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sz="1400">
                <a:solidFill>
                  <a:schemeClr val="dk1"/>
                </a:solidFill>
              </a:rPr>
              <a:t>Neuromuscular Exercises</a:t>
            </a:r>
          </a:p>
          <a:p>
            <a:pPr indent="-317500" lvl="0" marL="457200" rtl="0">
              <a:lnSpc>
                <a:spcPct val="100000"/>
              </a:lnSpc>
              <a:spcBef>
                <a:spcPts val="0"/>
              </a:spcBef>
              <a:spcAft>
                <a:spcPts val="0"/>
              </a:spcAft>
              <a:buClr>
                <a:schemeClr val="dk1"/>
              </a:buClr>
              <a:buSzPct val="100000"/>
            </a:pPr>
            <a:r>
              <a:rPr lang="en" sz="1400">
                <a:solidFill>
                  <a:schemeClr val="dk1"/>
                </a:solidFill>
              </a:rPr>
              <a:t>Abductor and external rotator muscle groups</a:t>
            </a:r>
          </a:p>
          <a:p>
            <a:pPr lvl="0" rtl="0">
              <a:lnSpc>
                <a:spcPct val="100000"/>
              </a:lnSpc>
              <a:spcBef>
                <a:spcPts val="0"/>
              </a:spcBef>
              <a:spcAft>
                <a:spcPts val="0"/>
              </a:spcAft>
              <a:buNone/>
            </a:pPr>
            <a:r>
              <a:t/>
            </a:r>
            <a:endParaRPr sz="1400">
              <a:solidFill>
                <a:schemeClr val="dk1"/>
              </a:solidFill>
            </a:endParaRPr>
          </a:p>
          <a:p>
            <a:pPr lvl="0" rtl="0">
              <a:lnSpc>
                <a:spcPct val="100000"/>
              </a:lnSpc>
              <a:spcBef>
                <a:spcPts val="0"/>
              </a:spcBef>
              <a:spcAft>
                <a:spcPts val="0"/>
              </a:spcAft>
              <a:buNone/>
            </a:pPr>
            <a:r>
              <a:rPr b="1" lang="en" sz="1400">
                <a:solidFill>
                  <a:srgbClr val="000000"/>
                </a:solidFill>
              </a:rPr>
              <a:t>Range of Motion</a:t>
            </a:r>
          </a:p>
          <a:p>
            <a:pPr indent="-317500" lvl="0" marL="457200" rtl="0">
              <a:lnSpc>
                <a:spcPct val="100000"/>
              </a:lnSpc>
              <a:spcBef>
                <a:spcPts val="0"/>
              </a:spcBef>
              <a:spcAft>
                <a:spcPts val="0"/>
              </a:spcAft>
              <a:buSzPct val="100000"/>
            </a:pPr>
            <a:r>
              <a:rPr lang="en" sz="1400">
                <a:solidFill>
                  <a:srgbClr val="000000"/>
                </a:solidFill>
              </a:rPr>
              <a:t>Hip ROM and </a:t>
            </a:r>
            <a:r>
              <a:rPr lang="en" sz="1400">
                <a:solidFill>
                  <a:schemeClr val="dk1"/>
                </a:solidFill>
              </a:rPr>
              <a:t>ankle dorsiflexion</a:t>
            </a:r>
            <a:r>
              <a:rPr lang="en" sz="1400">
                <a:solidFill>
                  <a:srgbClr val="000000"/>
                </a:solidFill>
              </a:rPr>
              <a:t> should be considered in a rehabilitation program for physically active individuals (Malliaras et al. 2006)</a:t>
            </a: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None/>
            </a:pPr>
            <a:r>
              <a:rPr b="1" lang="en" sz="1400">
                <a:solidFill>
                  <a:srgbClr val="000000"/>
                </a:solidFill>
              </a:rPr>
              <a:t>Taping</a:t>
            </a:r>
          </a:p>
          <a:p>
            <a:pPr indent="-317500" lvl="0" marL="457200" marR="101600" rtl="0">
              <a:lnSpc>
                <a:spcPct val="100000"/>
              </a:lnSpc>
              <a:spcBef>
                <a:spcPts val="0"/>
              </a:spcBef>
              <a:spcAft>
                <a:spcPts val="0"/>
              </a:spcAft>
              <a:buClr>
                <a:srgbClr val="000000"/>
              </a:buClr>
              <a:buSzPct val="100000"/>
            </a:pPr>
            <a:r>
              <a:rPr lang="en" sz="1400">
                <a:solidFill>
                  <a:srgbClr val="000000"/>
                </a:solidFill>
              </a:rPr>
              <a:t>Femoral rotational taping has been shown to be helpful for patellofemoral pain (Song et al. 2017)</a:t>
            </a: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None/>
            </a:pPr>
            <a:r>
              <a:rPr b="1" lang="en" sz="1400">
                <a:solidFill>
                  <a:srgbClr val="000000"/>
                </a:solidFill>
              </a:rPr>
              <a:t>Nerve Mobilization</a:t>
            </a:r>
          </a:p>
          <a:p>
            <a:pPr indent="-317500" lvl="0" marL="457200" rtl="0">
              <a:lnSpc>
                <a:spcPct val="100000"/>
              </a:lnSpc>
              <a:spcBef>
                <a:spcPts val="0"/>
              </a:spcBef>
              <a:spcAft>
                <a:spcPts val="0"/>
              </a:spcAft>
              <a:buSzPct val="100000"/>
            </a:pPr>
            <a:r>
              <a:rPr lang="en" sz="1400">
                <a:solidFill>
                  <a:srgbClr val="000000"/>
                </a:solidFill>
              </a:rPr>
              <a:t>Positive femoral slump test and a bilateral difference in hip extension angles to assess whether or not patients might benefit from femoral nerve mobilization (</a:t>
            </a:r>
            <a:r>
              <a:rPr lang="en" sz="1400">
                <a:solidFill>
                  <a:schemeClr val="dk1"/>
                </a:solidFill>
              </a:rPr>
              <a:t>Huang et al. 2015)</a:t>
            </a:r>
            <a:r>
              <a:rPr lang="en" sz="1400">
                <a:solidFill>
                  <a:srgbClr val="000000"/>
                </a:solidFill>
              </a:rPr>
              <a:t>.</a:t>
            </a: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Clr>
                <a:schemeClr val="dk1"/>
              </a:buClr>
              <a:buSzPct val="78571"/>
              <a:buFont typeface="Arial"/>
              <a:buNone/>
            </a:pPr>
            <a:r>
              <a:t/>
            </a:r>
            <a:endParaRPr sz="1400">
              <a:solidFill>
                <a:schemeClr val="dk1"/>
              </a:solidFill>
            </a:endParaRPr>
          </a:p>
          <a:p>
            <a:pPr lvl="0" rtl="0">
              <a:lnSpc>
                <a:spcPct val="100000"/>
              </a:lnSpc>
              <a:spcBef>
                <a:spcPts val="0"/>
              </a:spcBef>
              <a:spcAft>
                <a:spcPts val="0"/>
              </a:spcAft>
              <a:buClr>
                <a:schemeClr val="dk1"/>
              </a:buClr>
              <a:buSzPct val="78571"/>
              <a:buFont typeface="Arial"/>
              <a:buNone/>
            </a:pPr>
            <a:r>
              <a:rPr lang="en" sz="1400">
                <a:solidFill>
                  <a:schemeClr val="dk1"/>
                </a:solidFill>
              </a:rPr>
              <a:t>Thomson et al. (2016). The outcome of hip exercise in patellofemoral pain: A systematic review. Man Ther. </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5" name="Shape 625"/>
        <p:cNvGrpSpPr/>
        <p:nvPr/>
      </p:nvGrpSpPr>
      <p:grpSpPr>
        <a:xfrm>
          <a:off x="0" y="0"/>
          <a:ext cx="0" cy="0"/>
          <a:chOff x="0" y="0"/>
          <a:chExt cx="0" cy="0"/>
        </a:xfrm>
      </p:grpSpPr>
      <p:pic>
        <p:nvPicPr>
          <p:cNvPr descr="quain_p82.jpg" id="626" name="Shape 626"/>
          <p:cNvPicPr preferRelativeResize="0"/>
          <p:nvPr/>
        </p:nvPicPr>
        <p:blipFill rotWithShape="1">
          <a:blip r:embed="rId3">
            <a:alphaModFix amt="60000"/>
          </a:blip>
          <a:srcRect b="0" l="4271" r="4271" t="0"/>
          <a:stretch/>
        </p:blipFill>
        <p:spPr>
          <a:xfrm>
            <a:off x="0" y="0"/>
            <a:ext cx="3512598" cy="5143496"/>
          </a:xfrm>
          <a:prstGeom prst="rect">
            <a:avLst/>
          </a:prstGeom>
          <a:noFill/>
          <a:ln>
            <a:noFill/>
          </a:ln>
        </p:spPr>
      </p:pic>
      <p:sp>
        <p:nvSpPr>
          <p:cNvPr id="627" name="Shape 627"/>
          <p:cNvSpPr txBox="1"/>
          <p:nvPr>
            <p:ph idx="1" type="body"/>
          </p:nvPr>
        </p:nvSpPr>
        <p:spPr>
          <a:xfrm>
            <a:off x="3512600" y="46075"/>
            <a:ext cx="5631300" cy="5143500"/>
          </a:xfrm>
          <a:prstGeom prst="rect">
            <a:avLst/>
          </a:prstGeom>
        </p:spPr>
        <p:txBody>
          <a:bodyPr anchorCtr="0" anchor="t" bIns="91425" lIns="91425" rIns="91425" tIns="91425">
            <a:noAutofit/>
          </a:bodyPr>
          <a:lstStyle/>
          <a:p>
            <a:pPr lvl="0" marR="101600" rtl="0">
              <a:lnSpc>
                <a:spcPct val="100000"/>
              </a:lnSpc>
              <a:spcBef>
                <a:spcPts val="0"/>
              </a:spcBef>
              <a:spcAft>
                <a:spcPts val="0"/>
              </a:spcAft>
              <a:buClr>
                <a:schemeClr val="dk1"/>
              </a:buClr>
              <a:buSzPct val="78571"/>
              <a:buFont typeface="Arial"/>
              <a:buNone/>
            </a:pPr>
            <a:r>
              <a:rPr b="1" lang="en" sz="1400">
                <a:solidFill>
                  <a:schemeClr val="dk1"/>
                </a:solidFill>
              </a:rPr>
              <a:t>Medial Tibial Stress Syndrome</a:t>
            </a:r>
          </a:p>
          <a:p>
            <a:pPr indent="-304800" lvl="0" marL="457200" marR="101600" rtl="0">
              <a:lnSpc>
                <a:spcPct val="100000"/>
              </a:lnSpc>
              <a:spcBef>
                <a:spcPts val="0"/>
              </a:spcBef>
              <a:spcAft>
                <a:spcPts val="0"/>
              </a:spcAft>
              <a:buClr>
                <a:schemeClr val="dk1"/>
              </a:buClr>
              <a:buSzPct val="100000"/>
            </a:pPr>
            <a:r>
              <a:rPr lang="en" sz="1200">
                <a:solidFill>
                  <a:schemeClr val="dk1"/>
                </a:solidFill>
              </a:rPr>
              <a:t>Management Strategies</a:t>
            </a:r>
          </a:p>
          <a:p>
            <a:pPr indent="-304800" lvl="1" marL="914400" marR="101600" rtl="0">
              <a:lnSpc>
                <a:spcPct val="100000"/>
              </a:lnSpc>
              <a:spcBef>
                <a:spcPts val="0"/>
              </a:spcBef>
              <a:spcAft>
                <a:spcPts val="0"/>
              </a:spcAft>
              <a:buClr>
                <a:schemeClr val="dk1"/>
              </a:buClr>
              <a:buSzPct val="100000"/>
            </a:pPr>
            <a:r>
              <a:rPr lang="en" sz="1200">
                <a:solidFill>
                  <a:schemeClr val="dk1"/>
                </a:solidFill>
              </a:rPr>
              <a:t>Lowering BMI</a:t>
            </a:r>
          </a:p>
          <a:p>
            <a:pPr indent="-304800" lvl="1" marL="914400" marR="101600" rtl="0">
              <a:lnSpc>
                <a:spcPct val="100000"/>
              </a:lnSpc>
              <a:spcBef>
                <a:spcPts val="0"/>
              </a:spcBef>
              <a:spcAft>
                <a:spcPts val="0"/>
              </a:spcAft>
              <a:buClr>
                <a:schemeClr val="dk1"/>
              </a:buClr>
              <a:buSzPct val="100000"/>
            </a:pPr>
            <a:r>
              <a:rPr lang="en" sz="1200">
                <a:solidFill>
                  <a:schemeClr val="dk1"/>
                </a:solidFill>
              </a:rPr>
              <a:t>Improving plantarflexion range of motion and </a:t>
            </a:r>
          </a:p>
          <a:p>
            <a:pPr indent="-304800" lvl="1" marL="914400" marR="101600" rtl="0">
              <a:lnSpc>
                <a:spcPct val="100000"/>
              </a:lnSpc>
              <a:spcBef>
                <a:spcPts val="0"/>
              </a:spcBef>
              <a:spcAft>
                <a:spcPts val="0"/>
              </a:spcAft>
              <a:buClr>
                <a:schemeClr val="dk1"/>
              </a:buClr>
              <a:buSzPct val="100000"/>
            </a:pPr>
            <a:r>
              <a:rPr lang="en" sz="1200">
                <a:solidFill>
                  <a:schemeClr val="dk1"/>
                </a:solidFill>
              </a:rPr>
              <a:t>Improving hip external rotation</a:t>
            </a:r>
          </a:p>
          <a:p>
            <a:pPr indent="-304800" lvl="1" marL="914400" marR="101600" rtl="0">
              <a:lnSpc>
                <a:spcPct val="100000"/>
              </a:lnSpc>
              <a:spcBef>
                <a:spcPts val="0"/>
              </a:spcBef>
              <a:spcAft>
                <a:spcPts val="0"/>
              </a:spcAft>
              <a:buClr>
                <a:schemeClr val="dk1"/>
              </a:buClr>
              <a:buSzPct val="100000"/>
            </a:pPr>
            <a:r>
              <a:rPr lang="en" sz="1200">
                <a:solidFill>
                  <a:schemeClr val="dk1"/>
                </a:solidFill>
                <a:highlight>
                  <a:srgbClr val="FFFFFF"/>
                </a:highlight>
              </a:rPr>
              <a:t>Flexor digitorum longus and tibialis posterior stiffness could be related (Saeki et al. 2017).</a:t>
            </a:r>
          </a:p>
          <a:p>
            <a:pPr lvl="0" rtl="0">
              <a:lnSpc>
                <a:spcPct val="100000"/>
              </a:lnSpc>
              <a:spcBef>
                <a:spcPts val="0"/>
              </a:spcBef>
              <a:spcAft>
                <a:spcPts val="0"/>
              </a:spcAft>
              <a:buClr>
                <a:schemeClr val="dk1"/>
              </a:buClr>
              <a:buSzPct val="91666"/>
              <a:buFont typeface="Arial"/>
              <a:buNone/>
            </a:pPr>
            <a:r>
              <a:t/>
            </a:r>
            <a:endParaRPr sz="1200">
              <a:solidFill>
                <a:srgbClr val="000000"/>
              </a:solidFill>
            </a:endParaRPr>
          </a:p>
          <a:p>
            <a:pPr lvl="0" rtl="0">
              <a:lnSpc>
                <a:spcPct val="100000"/>
              </a:lnSpc>
              <a:spcBef>
                <a:spcPts val="0"/>
              </a:spcBef>
              <a:spcAft>
                <a:spcPts val="0"/>
              </a:spcAft>
              <a:buClr>
                <a:schemeClr val="dk1"/>
              </a:buClr>
              <a:buSzPct val="78571"/>
              <a:buFont typeface="Arial"/>
              <a:buNone/>
            </a:pPr>
            <a:r>
              <a:rPr b="1" lang="en" sz="1400">
                <a:solidFill>
                  <a:srgbClr val="000000"/>
                </a:solidFill>
              </a:rPr>
              <a:t>Chronic Exertional Compartment Syndrome </a:t>
            </a:r>
          </a:p>
          <a:p>
            <a:pPr indent="-304800" lvl="0" marL="457200" rtl="0">
              <a:lnSpc>
                <a:spcPct val="100000"/>
              </a:lnSpc>
              <a:spcBef>
                <a:spcPts val="0"/>
              </a:spcBef>
              <a:spcAft>
                <a:spcPts val="0"/>
              </a:spcAft>
              <a:buClr>
                <a:srgbClr val="000000"/>
              </a:buClr>
              <a:buSzPct val="100000"/>
            </a:pPr>
            <a:r>
              <a:rPr lang="en" sz="1200">
                <a:solidFill>
                  <a:srgbClr val="000000"/>
                </a:solidFill>
              </a:rPr>
              <a:t>An exercise-induced condition that causes pain, swelling and in severe cases associated numbness. </a:t>
            </a:r>
          </a:p>
          <a:p>
            <a:pPr lvl="0" rtl="0">
              <a:lnSpc>
                <a:spcPct val="100000"/>
              </a:lnSpc>
              <a:spcBef>
                <a:spcPts val="0"/>
              </a:spcBef>
              <a:spcAft>
                <a:spcPts val="0"/>
              </a:spcAft>
              <a:buNone/>
            </a:pPr>
            <a:r>
              <a:t/>
            </a:r>
            <a:endParaRPr sz="1200">
              <a:solidFill>
                <a:srgbClr val="000000"/>
              </a:solidFill>
            </a:endParaRPr>
          </a:p>
          <a:p>
            <a:pPr indent="-304800" lvl="0" marL="457200" rtl="0">
              <a:lnSpc>
                <a:spcPct val="100000"/>
              </a:lnSpc>
              <a:spcBef>
                <a:spcPts val="0"/>
              </a:spcBef>
              <a:spcAft>
                <a:spcPts val="0"/>
              </a:spcAft>
              <a:buClr>
                <a:srgbClr val="000000"/>
              </a:buClr>
              <a:buSzPct val="100000"/>
            </a:pPr>
            <a:r>
              <a:rPr lang="en" sz="1200">
                <a:solidFill>
                  <a:srgbClr val="000000"/>
                </a:solidFill>
              </a:rPr>
              <a:t>Common to occur in runners - Rest and conservative interventions usually allow symptoms to resolve. </a:t>
            </a:r>
          </a:p>
          <a:p>
            <a:pPr lvl="0" rtl="0">
              <a:lnSpc>
                <a:spcPct val="100000"/>
              </a:lnSpc>
              <a:spcBef>
                <a:spcPts val="0"/>
              </a:spcBef>
              <a:spcAft>
                <a:spcPts val="0"/>
              </a:spcAft>
              <a:buNone/>
            </a:pPr>
            <a:r>
              <a:t/>
            </a:r>
            <a:endParaRPr sz="1200">
              <a:solidFill>
                <a:srgbClr val="000000"/>
              </a:solidFill>
            </a:endParaRPr>
          </a:p>
          <a:p>
            <a:pPr indent="-304800" lvl="0" marL="457200" rtl="0">
              <a:lnSpc>
                <a:spcPct val="100000"/>
              </a:lnSpc>
              <a:spcBef>
                <a:spcPts val="0"/>
              </a:spcBef>
              <a:spcAft>
                <a:spcPts val="0"/>
              </a:spcAft>
              <a:buClr>
                <a:srgbClr val="000000"/>
              </a:buClr>
              <a:buSzPct val="100000"/>
            </a:pPr>
            <a:r>
              <a:rPr lang="en" sz="1200">
                <a:solidFill>
                  <a:srgbClr val="000000"/>
                </a:solidFill>
              </a:rPr>
              <a:t>Rare that athletes require surgical interventions to manage their symptoms, however in these cases massage therapists can contribute to post-surgical rehabilitation programs (</a:t>
            </a:r>
            <a:r>
              <a:rPr lang="en" sz="1200">
                <a:solidFill>
                  <a:srgbClr val="000000"/>
                </a:solidFill>
                <a:hlinkClick r:id="rId4"/>
              </a:rPr>
              <a:t>Flautt et al. 2013</a:t>
            </a:r>
            <a:r>
              <a:rPr lang="en" sz="1200">
                <a:solidFill>
                  <a:srgbClr val="000000"/>
                </a:solidFill>
              </a:rPr>
              <a:t> &amp; </a:t>
            </a:r>
            <a:r>
              <a:rPr lang="en" sz="1200">
                <a:solidFill>
                  <a:srgbClr val="000000"/>
                </a:solidFill>
                <a:hlinkClick r:id="rId5"/>
              </a:rPr>
              <a:t>Schubert 2011</a:t>
            </a:r>
            <a:r>
              <a:rPr lang="en" sz="1200">
                <a:solidFill>
                  <a:srgbClr val="000000"/>
                </a:solidFill>
              </a:rPr>
              <a:t>).</a:t>
            </a:r>
          </a:p>
          <a:p>
            <a:pPr lvl="0" rtl="0">
              <a:lnSpc>
                <a:spcPct val="100000"/>
              </a:lnSpc>
              <a:spcBef>
                <a:spcPts val="0"/>
              </a:spcBef>
              <a:spcAft>
                <a:spcPts val="0"/>
              </a:spcAft>
              <a:buNone/>
            </a:pPr>
            <a:r>
              <a:t/>
            </a:r>
            <a:endParaRPr sz="1200">
              <a:solidFill>
                <a:srgbClr val="000000"/>
              </a:solidFill>
            </a:endParaRPr>
          </a:p>
          <a:p>
            <a:pPr lvl="0" rtl="0">
              <a:lnSpc>
                <a:spcPct val="100000"/>
              </a:lnSpc>
              <a:spcBef>
                <a:spcPts val="0"/>
              </a:spcBef>
              <a:spcAft>
                <a:spcPts val="0"/>
              </a:spcAft>
              <a:buClr>
                <a:schemeClr val="dk1"/>
              </a:buClr>
              <a:buSzPct val="91666"/>
              <a:buFont typeface="Arial"/>
              <a:buNone/>
            </a:pPr>
            <a:r>
              <a:t/>
            </a:r>
            <a:endParaRPr sz="1200">
              <a:solidFill>
                <a:srgbClr val="000000"/>
              </a:solidFill>
            </a:endParaRPr>
          </a:p>
          <a:p>
            <a:pPr lvl="0" rtl="0">
              <a:lnSpc>
                <a:spcPct val="100000"/>
              </a:lnSpc>
              <a:spcBef>
                <a:spcPts val="0"/>
              </a:spcBef>
              <a:spcAft>
                <a:spcPts val="0"/>
              </a:spcAft>
              <a:buClr>
                <a:schemeClr val="dk1"/>
              </a:buClr>
              <a:buSzPct val="91666"/>
              <a:buFont typeface="Arial"/>
              <a:buNone/>
            </a:pPr>
            <a:r>
              <a:rPr lang="en" sz="1200">
                <a:solidFill>
                  <a:srgbClr val="000000"/>
                </a:solidFill>
              </a:rPr>
              <a:t>Hamstra-Wright et al. (2015). Risk factors for medial tibial stress</a:t>
            </a:r>
            <a:br>
              <a:rPr lang="en" sz="1200">
                <a:solidFill>
                  <a:srgbClr val="000000"/>
                </a:solidFill>
              </a:rPr>
            </a:br>
            <a:r>
              <a:rPr lang="en" sz="1200">
                <a:solidFill>
                  <a:srgbClr val="000000"/>
                </a:solidFill>
              </a:rPr>
              <a:t>syndrome in physically active individuals such as runners and military personnel: a systematic review and meta-analysis. Br J Sports Med.</a:t>
            </a:r>
          </a:p>
          <a:p>
            <a:pPr lvl="0" rtl="0">
              <a:lnSpc>
                <a:spcPct val="100000"/>
              </a:lnSpc>
              <a:spcBef>
                <a:spcPts val="0"/>
              </a:spcBef>
              <a:spcAft>
                <a:spcPts val="0"/>
              </a:spcAft>
              <a:buNone/>
            </a:pPr>
            <a:r>
              <a:t/>
            </a:r>
            <a:endParaRPr sz="1200">
              <a:solidFill>
                <a:srgbClr val="000000"/>
              </a:solidFill>
            </a:endParaRPr>
          </a:p>
          <a:p>
            <a:pPr lvl="0" marR="101600" rtl="0">
              <a:lnSpc>
                <a:spcPct val="100000"/>
              </a:lnSpc>
              <a:spcBef>
                <a:spcPts val="0"/>
              </a:spcBef>
              <a:spcAft>
                <a:spcPts val="0"/>
              </a:spcAft>
              <a:buClr>
                <a:schemeClr val="dk1"/>
              </a:buClr>
              <a:buSzPct val="91666"/>
              <a:buFont typeface="Arial"/>
              <a:buNone/>
            </a:pPr>
            <a:r>
              <a:rPr lang="en" sz="1200">
                <a:solidFill>
                  <a:schemeClr val="dk1"/>
                </a:solidFill>
              </a:rPr>
              <a:t>Saeki et al. (2017). Muscle stiffness of posterior lower leg in runners with a history of medial tibial stress syndrome. Scand J Med Sci Sports.</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1" name="Shape 631"/>
        <p:cNvGrpSpPr/>
        <p:nvPr/>
      </p:nvGrpSpPr>
      <p:grpSpPr>
        <a:xfrm>
          <a:off x="0" y="0"/>
          <a:ext cx="0" cy="0"/>
          <a:chOff x="0" y="0"/>
          <a:chExt cx="0" cy="0"/>
        </a:xfrm>
      </p:grpSpPr>
      <p:sp>
        <p:nvSpPr>
          <p:cNvPr id="632" name="Shape 632"/>
          <p:cNvSpPr/>
          <p:nvPr/>
        </p:nvSpPr>
        <p:spPr>
          <a:xfrm>
            <a:off x="181125" y="181125"/>
            <a:ext cx="8795400" cy="47811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633" name="Shape 633"/>
          <p:cNvSpPr txBox="1"/>
          <p:nvPr>
            <p:ph type="title"/>
          </p:nvPr>
        </p:nvSpPr>
        <p:spPr>
          <a:xfrm>
            <a:off x="181125" y="181125"/>
            <a:ext cx="8639100" cy="523200"/>
          </a:xfrm>
          <a:prstGeom prst="rect">
            <a:avLst/>
          </a:prstGeom>
        </p:spPr>
        <p:txBody>
          <a:bodyPr anchorCtr="0" anchor="b" bIns="91425" lIns="91425" rIns="91425" tIns="91425">
            <a:noAutofit/>
          </a:bodyPr>
          <a:lstStyle/>
          <a:p>
            <a:pPr lvl="0" rtl="0">
              <a:spcBef>
                <a:spcPts val="0"/>
              </a:spcBef>
              <a:buNone/>
            </a:pPr>
            <a:r>
              <a:rPr lang="en" sz="2400"/>
              <a:t>Tools to Preserve &amp; Improve Movement: Ankle</a:t>
            </a:r>
          </a:p>
        </p:txBody>
      </p:sp>
      <p:sp>
        <p:nvSpPr>
          <p:cNvPr id="634" name="Shape 634"/>
          <p:cNvSpPr txBox="1"/>
          <p:nvPr>
            <p:ph idx="1" type="body"/>
          </p:nvPr>
        </p:nvSpPr>
        <p:spPr>
          <a:xfrm>
            <a:off x="181125" y="769225"/>
            <a:ext cx="8795400" cy="3955200"/>
          </a:xfrm>
          <a:prstGeom prst="rect">
            <a:avLst/>
          </a:prstGeom>
        </p:spPr>
        <p:txBody>
          <a:bodyPr anchorCtr="0" anchor="t" bIns="91425" lIns="91425" rIns="91425" tIns="91425">
            <a:noAutofit/>
          </a:bodyPr>
          <a:lstStyle/>
          <a:p>
            <a:pPr lvl="0" marR="101600" rtl="0">
              <a:lnSpc>
                <a:spcPct val="100000"/>
              </a:lnSpc>
              <a:spcBef>
                <a:spcPts val="0"/>
              </a:spcBef>
              <a:spcAft>
                <a:spcPts val="0"/>
              </a:spcAft>
              <a:buClr>
                <a:schemeClr val="dk1"/>
              </a:buClr>
              <a:buSzPct val="61111"/>
              <a:buFont typeface="Arial"/>
              <a:buNone/>
            </a:pPr>
            <a:r>
              <a:rPr lang="en" sz="1800">
                <a:solidFill>
                  <a:srgbClr val="000000"/>
                </a:solidFill>
              </a:rPr>
              <a:t>The movements you do and the lifestyle you choose influences the form that tissue takes, stretch training is a viable modality to stimulate architectural adaptation.</a:t>
            </a:r>
          </a:p>
          <a:p>
            <a:pPr lvl="0" marR="101600" rtl="0">
              <a:lnSpc>
                <a:spcPct val="100000"/>
              </a:lnSpc>
              <a:spcBef>
                <a:spcPts val="0"/>
              </a:spcBef>
              <a:spcAft>
                <a:spcPts val="0"/>
              </a:spcAft>
              <a:buClr>
                <a:schemeClr val="dk1"/>
              </a:buClr>
              <a:buSzPct val="61111"/>
              <a:buFont typeface="Arial"/>
              <a:buNone/>
            </a:pPr>
            <a:r>
              <a:t/>
            </a:r>
            <a:endParaRPr sz="1800">
              <a:solidFill>
                <a:srgbClr val="000000"/>
              </a:solidFill>
            </a:endParaRPr>
          </a:p>
          <a:p>
            <a:pPr indent="-342900" lvl="0" marL="457200" marR="101600" rtl="0">
              <a:lnSpc>
                <a:spcPct val="100000"/>
              </a:lnSpc>
              <a:spcBef>
                <a:spcPts val="0"/>
              </a:spcBef>
              <a:spcAft>
                <a:spcPts val="0"/>
              </a:spcAft>
              <a:buClr>
                <a:srgbClr val="000000"/>
              </a:buClr>
              <a:buSzPct val="100000"/>
              <a:buChar char="●"/>
            </a:pPr>
            <a:r>
              <a:rPr lang="en" sz="1800">
                <a:solidFill>
                  <a:srgbClr val="000000"/>
                </a:solidFill>
              </a:rPr>
              <a:t>6 weeks of loaded stretch training of the plantar flexors resulted in hypertrophic like adaptations of the gastrocnemius (Simpson et al. 2017)</a:t>
            </a:r>
          </a:p>
          <a:p>
            <a:pPr lvl="0" rtl="0">
              <a:lnSpc>
                <a:spcPct val="100000"/>
              </a:lnSpc>
              <a:spcBef>
                <a:spcPts val="0"/>
              </a:spcBef>
              <a:spcAft>
                <a:spcPts val="0"/>
              </a:spcAft>
              <a:buClr>
                <a:schemeClr val="dk1"/>
              </a:buClr>
              <a:buSzPct val="61111"/>
              <a:buFont typeface="Arial"/>
              <a:buNone/>
            </a:pPr>
            <a:r>
              <a:t/>
            </a:r>
            <a:endParaRPr sz="1800">
              <a:solidFill>
                <a:srgbClr val="000000"/>
              </a:solidFill>
            </a:endParaRPr>
          </a:p>
          <a:p>
            <a:pPr indent="-342900" lvl="0" marL="457200" marR="101600" rtl="0">
              <a:lnSpc>
                <a:spcPct val="100000"/>
              </a:lnSpc>
              <a:spcBef>
                <a:spcPts val="0"/>
              </a:spcBef>
              <a:spcAft>
                <a:spcPts val="0"/>
              </a:spcAft>
              <a:buClr>
                <a:srgbClr val="000000"/>
              </a:buClr>
              <a:buSzPct val="100000"/>
              <a:buChar char="●"/>
            </a:pPr>
            <a:r>
              <a:rPr lang="en" sz="1800">
                <a:solidFill>
                  <a:srgbClr val="000000"/>
                </a:solidFill>
              </a:rPr>
              <a:t>3 wk of twice daily stretch training (4 × 30 s) lead to an increase in dorsiflexion range of motion and a 28% increase in passive joint moment (Blazevich et al. 2014)</a:t>
            </a:r>
          </a:p>
          <a:p>
            <a:pPr lvl="0" marR="101600" rtl="0">
              <a:lnSpc>
                <a:spcPct val="100000"/>
              </a:lnSpc>
              <a:spcBef>
                <a:spcPts val="0"/>
              </a:spcBef>
              <a:spcAft>
                <a:spcPts val="0"/>
              </a:spcAft>
              <a:buNone/>
            </a:pPr>
            <a:r>
              <a:t/>
            </a:r>
            <a:endParaRPr sz="1800">
              <a:solidFill>
                <a:srgbClr val="000000"/>
              </a:solidFill>
            </a:endParaRPr>
          </a:p>
          <a:p>
            <a:pPr indent="-342900" lvl="0" marL="457200" marR="101600" rtl="0">
              <a:lnSpc>
                <a:spcPct val="100000"/>
              </a:lnSpc>
              <a:spcBef>
                <a:spcPts val="0"/>
              </a:spcBef>
              <a:spcAft>
                <a:spcPts val="0"/>
              </a:spcAft>
              <a:buClr>
                <a:srgbClr val="000000"/>
              </a:buClr>
              <a:buSzPct val="100000"/>
              <a:buChar char="●"/>
            </a:pPr>
            <a:r>
              <a:rPr lang="en" sz="1800">
                <a:solidFill>
                  <a:srgbClr val="000000"/>
                </a:solidFill>
              </a:rPr>
              <a:t>4-week static stretch training program changes the flexibility of the </a:t>
            </a:r>
            <a:r>
              <a:rPr lang="en" sz="1800">
                <a:solidFill>
                  <a:schemeClr val="dk1"/>
                </a:solidFill>
              </a:rPr>
              <a:t>gastrocnemius </a:t>
            </a:r>
            <a:r>
              <a:rPr lang="en" sz="1800">
                <a:solidFill>
                  <a:srgbClr val="000000"/>
                </a:solidFill>
              </a:rPr>
              <a:t>muscle tendon unit (Nakamura et al. 2012)</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8" name="Shape 638"/>
        <p:cNvGrpSpPr/>
        <p:nvPr/>
      </p:nvGrpSpPr>
      <p:grpSpPr>
        <a:xfrm>
          <a:off x="0" y="0"/>
          <a:ext cx="0" cy="0"/>
          <a:chOff x="0" y="0"/>
          <a:chExt cx="0" cy="0"/>
        </a:xfrm>
      </p:grpSpPr>
      <p:sp>
        <p:nvSpPr>
          <p:cNvPr id="639" name="Shape 639"/>
          <p:cNvSpPr txBox="1"/>
          <p:nvPr>
            <p:ph idx="4294967295" type="title"/>
          </p:nvPr>
        </p:nvSpPr>
        <p:spPr>
          <a:xfrm>
            <a:off x="0" y="0"/>
            <a:ext cx="4944300" cy="857400"/>
          </a:xfrm>
          <a:prstGeom prst="rect">
            <a:avLst/>
          </a:prstGeom>
        </p:spPr>
        <p:txBody>
          <a:bodyPr anchorCtr="0" anchor="ctr" bIns="91425" lIns="91425" rIns="91425" tIns="91425">
            <a:noAutofit/>
          </a:bodyPr>
          <a:lstStyle/>
          <a:p>
            <a:pPr lvl="0">
              <a:spcBef>
                <a:spcPts val="0"/>
              </a:spcBef>
              <a:buNone/>
            </a:pPr>
            <a:r>
              <a:rPr lang="en" sz="3000">
                <a:solidFill>
                  <a:srgbClr val="000000"/>
                </a:solidFill>
              </a:rPr>
              <a:t>Achilles</a:t>
            </a:r>
            <a:r>
              <a:rPr lang="en" sz="3000">
                <a:solidFill>
                  <a:srgbClr val="000000"/>
                </a:solidFill>
              </a:rPr>
              <a:t> Tendon: Load it!</a:t>
            </a:r>
          </a:p>
        </p:txBody>
      </p:sp>
      <p:sp>
        <p:nvSpPr>
          <p:cNvPr id="640" name="Shape 640"/>
          <p:cNvSpPr txBox="1"/>
          <p:nvPr>
            <p:ph idx="4294967295" type="body"/>
          </p:nvPr>
        </p:nvSpPr>
        <p:spPr>
          <a:xfrm>
            <a:off x="0" y="708900"/>
            <a:ext cx="5430600" cy="4512600"/>
          </a:xfrm>
          <a:prstGeom prst="rect">
            <a:avLst/>
          </a:prstGeom>
        </p:spPr>
        <p:txBody>
          <a:bodyPr anchorCtr="0" anchor="t" bIns="91425" lIns="91425" rIns="91425" tIns="91425">
            <a:noAutofit/>
          </a:bodyPr>
          <a:lstStyle/>
          <a:p>
            <a:pPr lvl="0" marR="101600" rtl="0">
              <a:spcBef>
                <a:spcPts val="0"/>
              </a:spcBef>
              <a:buNone/>
            </a:pPr>
            <a:r>
              <a:rPr lang="en" sz="1100">
                <a:solidFill>
                  <a:srgbClr val="000000"/>
                </a:solidFill>
              </a:rPr>
              <a:t>Achilles tendinopathy is categorised into two types:</a:t>
            </a:r>
          </a:p>
          <a:p>
            <a:pPr indent="-298450" lvl="0" marL="457200" marR="101600" rtl="0">
              <a:spcBef>
                <a:spcPts val="0"/>
              </a:spcBef>
              <a:buClr>
                <a:srgbClr val="000000"/>
              </a:buClr>
              <a:buSzPct val="100000"/>
            </a:pPr>
            <a:r>
              <a:rPr lang="en" sz="1100">
                <a:solidFill>
                  <a:srgbClr val="000000"/>
                </a:solidFill>
              </a:rPr>
              <a:t>Insertional (20–25%) </a:t>
            </a:r>
          </a:p>
          <a:p>
            <a:pPr indent="-298450" lvl="0" marL="457200" marR="101600" rtl="0">
              <a:spcBef>
                <a:spcPts val="0"/>
              </a:spcBef>
              <a:buClr>
                <a:srgbClr val="000000"/>
              </a:buClr>
              <a:buSzPct val="100000"/>
            </a:pPr>
            <a:r>
              <a:rPr lang="en" sz="1100">
                <a:solidFill>
                  <a:srgbClr val="000000"/>
                </a:solidFill>
              </a:rPr>
              <a:t>Non-insertional (75–80%) </a:t>
            </a:r>
          </a:p>
          <a:p>
            <a:pPr lvl="0" marR="101600" rtl="0">
              <a:spcBef>
                <a:spcPts val="0"/>
              </a:spcBef>
              <a:buNone/>
            </a:pPr>
            <a:r>
              <a:t/>
            </a:r>
            <a:endParaRPr sz="1100">
              <a:solidFill>
                <a:srgbClr val="000000"/>
              </a:solidFill>
            </a:endParaRPr>
          </a:p>
          <a:p>
            <a:pPr lvl="0" marR="101600" rtl="0">
              <a:spcBef>
                <a:spcPts val="0"/>
              </a:spcBef>
              <a:buClr>
                <a:schemeClr val="dk1"/>
              </a:buClr>
              <a:buSzPct val="100000"/>
              <a:buFont typeface="Arial"/>
              <a:buNone/>
            </a:pPr>
            <a:r>
              <a:rPr b="1" lang="en" sz="1100">
                <a:solidFill>
                  <a:srgbClr val="000000"/>
                </a:solidFill>
              </a:rPr>
              <a:t>Structured Loading Programs</a:t>
            </a:r>
          </a:p>
          <a:p>
            <a:pPr lvl="0" marR="101600" rtl="0">
              <a:spcBef>
                <a:spcPts val="0"/>
              </a:spcBef>
              <a:buNone/>
            </a:pPr>
            <a:r>
              <a:rPr lang="en" sz="1100">
                <a:solidFill>
                  <a:srgbClr val="000000"/>
                </a:solidFill>
              </a:rPr>
              <a:t>Structural degeneration and pathological tendon take time to change, however achilles tendon appears to be capable of increasing its stiffness in response to 14 weeks of mechanical loading exercise (Epro et al. 2017).</a:t>
            </a:r>
          </a:p>
          <a:p>
            <a:pPr lvl="0" marR="101600" rtl="0">
              <a:spcBef>
                <a:spcPts val="0"/>
              </a:spcBef>
              <a:buNone/>
            </a:pPr>
            <a:r>
              <a:t/>
            </a:r>
            <a:endParaRPr sz="1100">
              <a:solidFill>
                <a:srgbClr val="000000"/>
              </a:solidFill>
            </a:endParaRPr>
          </a:p>
          <a:p>
            <a:pPr lvl="0" marR="101600" rtl="0">
              <a:spcBef>
                <a:spcPts val="0"/>
              </a:spcBef>
              <a:buNone/>
            </a:pPr>
            <a:r>
              <a:rPr lang="en" sz="1100">
                <a:solidFill>
                  <a:srgbClr val="000000"/>
                </a:solidFill>
              </a:rPr>
              <a:t>*</a:t>
            </a:r>
            <a:r>
              <a:rPr lang="en" sz="1100"/>
              <a:t>Eccentric exercise may not be as helpful for insertional tendon problems as compared to mid-portion dysfunction</a:t>
            </a:r>
          </a:p>
          <a:p>
            <a:pPr lvl="0" marR="101600" rtl="0">
              <a:spcBef>
                <a:spcPts val="0"/>
              </a:spcBef>
              <a:buNone/>
            </a:pPr>
            <a:r>
              <a:t/>
            </a:r>
            <a:endParaRPr sz="1100">
              <a:solidFill>
                <a:srgbClr val="000000"/>
              </a:solidFill>
            </a:endParaRPr>
          </a:p>
          <a:p>
            <a:pPr lvl="0" marR="101600" rtl="0">
              <a:spcBef>
                <a:spcPts val="0"/>
              </a:spcBef>
              <a:buNone/>
            </a:pPr>
            <a:r>
              <a:rPr b="1" lang="en" sz="1100">
                <a:solidFill>
                  <a:srgbClr val="000000"/>
                </a:solidFill>
              </a:rPr>
              <a:t>Neuromuscular Buffering </a:t>
            </a:r>
          </a:p>
          <a:p>
            <a:pPr lvl="0" marR="101600" rtl="0">
              <a:spcBef>
                <a:spcPts val="0"/>
              </a:spcBef>
              <a:buNone/>
            </a:pPr>
            <a:r>
              <a:rPr lang="en" sz="1100">
                <a:solidFill>
                  <a:srgbClr val="000000"/>
                </a:solidFill>
              </a:rPr>
              <a:t>Improved "buffering" of the tendon by the neuromuscular system (Debenham et al. 2017).</a:t>
            </a:r>
          </a:p>
          <a:p>
            <a:pPr lvl="0" marR="101600" rtl="0">
              <a:spcBef>
                <a:spcPts val="0"/>
              </a:spcBef>
              <a:buNone/>
            </a:pPr>
            <a:r>
              <a:t/>
            </a:r>
            <a:endParaRPr sz="1100">
              <a:solidFill>
                <a:srgbClr val="000000"/>
              </a:solidFill>
            </a:endParaRPr>
          </a:p>
          <a:p>
            <a:pPr lvl="0" marR="101600" rtl="0">
              <a:spcBef>
                <a:spcPts val="0"/>
              </a:spcBef>
              <a:buNone/>
            </a:pPr>
            <a:r>
              <a:rPr b="1" lang="en" sz="1100">
                <a:solidFill>
                  <a:srgbClr val="000000"/>
                </a:solidFill>
              </a:rPr>
              <a:t>Symptom Modification</a:t>
            </a:r>
          </a:p>
          <a:p>
            <a:pPr lvl="0" marR="101600" rtl="0">
              <a:spcBef>
                <a:spcPts val="0"/>
              </a:spcBef>
              <a:buClr>
                <a:schemeClr val="dk1"/>
              </a:buClr>
              <a:buSzPct val="100000"/>
              <a:buFont typeface="Arial"/>
              <a:buNone/>
            </a:pPr>
            <a:r>
              <a:rPr lang="en" sz="1100"/>
              <a:t>Nociceptive processing associated with tissue damage is modifiable in such a way that the pain subsides.  </a:t>
            </a:r>
          </a:p>
          <a:p>
            <a:pPr lvl="0" marR="101600" rtl="0">
              <a:spcBef>
                <a:spcPts val="0"/>
              </a:spcBef>
              <a:buClr>
                <a:schemeClr val="dk1"/>
              </a:buClr>
              <a:buSzPct val="100000"/>
              <a:buFont typeface="Arial"/>
              <a:buNone/>
            </a:pPr>
            <a:r>
              <a:t/>
            </a:r>
            <a:endParaRPr sz="1100"/>
          </a:p>
          <a:p>
            <a:pPr lvl="0" marR="101600" rtl="0">
              <a:spcBef>
                <a:spcPts val="0"/>
              </a:spcBef>
              <a:buClr>
                <a:schemeClr val="dk1"/>
              </a:buClr>
              <a:buSzPct val="100000"/>
              <a:buFont typeface="Arial"/>
              <a:buNone/>
            </a:pPr>
            <a:r>
              <a:rPr lang="en" sz="1100"/>
              <a:t>McCormack et al. (2016). Eccentric Exercise Versus Eccentric Exercise and Soft Tissue Treatment (Astym) in the Management of Insertional Achilles Tendinopathy. Sports Health.</a:t>
            </a:r>
          </a:p>
        </p:txBody>
      </p:sp>
      <p:pic>
        <p:nvPicPr>
          <p:cNvPr descr="374px-Sobo_1909_579-580.png" id="641" name="Shape 641"/>
          <p:cNvPicPr preferRelativeResize="0"/>
          <p:nvPr/>
        </p:nvPicPr>
        <p:blipFill rotWithShape="1">
          <a:blip r:embed="rId3">
            <a:alphaModFix/>
          </a:blip>
          <a:srcRect b="0" l="1821" r="1821" t="0"/>
          <a:stretch/>
        </p:blipFill>
        <p:spPr>
          <a:xfrm>
            <a:off x="5274184" y="0"/>
            <a:ext cx="3869815"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nvSpPr>
        <p:spPr>
          <a:xfrm>
            <a:off x="0" y="0"/>
            <a:ext cx="9061800" cy="4925400"/>
          </a:xfrm>
          <a:prstGeom prst="rect">
            <a:avLst/>
          </a:prstGeom>
          <a:noFill/>
          <a:ln>
            <a:noFill/>
          </a:ln>
        </p:spPr>
        <p:txBody>
          <a:bodyPr anchorCtr="0" anchor="t" bIns="91425" lIns="91425" rIns="91425" tIns="91425">
            <a:noAutofit/>
          </a:bodyPr>
          <a:lstStyle/>
          <a:p>
            <a:pPr lvl="0" rtl="0">
              <a:lnSpc>
                <a:spcPct val="100000"/>
              </a:lnSpc>
              <a:spcBef>
                <a:spcPts val="0"/>
              </a:spcBef>
              <a:spcAft>
                <a:spcPts val="0"/>
              </a:spcAft>
              <a:buNone/>
            </a:pPr>
            <a:r>
              <a:rPr lang="en" sz="2400">
                <a:latin typeface="Georgia"/>
                <a:ea typeface="Georgia"/>
                <a:cs typeface="Georgia"/>
                <a:sym typeface="Georgia"/>
              </a:rPr>
              <a:t>PubMed is the largest medical database, it has many functions that will help you narrow down your search. </a:t>
            </a:r>
          </a:p>
          <a:p>
            <a:pPr lvl="0" rtl="0">
              <a:lnSpc>
                <a:spcPct val="100000"/>
              </a:lnSpc>
              <a:spcBef>
                <a:spcPts val="0"/>
              </a:spcBef>
              <a:spcAft>
                <a:spcPts val="0"/>
              </a:spcAft>
              <a:buNone/>
            </a:pPr>
            <a:r>
              <a:t/>
            </a:r>
            <a:endParaRPr>
              <a:latin typeface="Georgia"/>
              <a:ea typeface="Georgia"/>
              <a:cs typeface="Georgia"/>
              <a:sym typeface="Georgia"/>
            </a:endParaRPr>
          </a:p>
          <a:p>
            <a:pPr lvl="0" rtl="0">
              <a:lnSpc>
                <a:spcPct val="100000"/>
              </a:lnSpc>
              <a:spcBef>
                <a:spcPts val="0"/>
              </a:spcBef>
              <a:spcAft>
                <a:spcPts val="0"/>
              </a:spcAft>
              <a:buClr>
                <a:schemeClr val="dk1"/>
              </a:buClr>
              <a:buFont typeface="Arial"/>
              <a:buNone/>
            </a:pPr>
            <a:r>
              <a:rPr b="1" lang="en">
                <a:latin typeface="Georgia"/>
                <a:ea typeface="Georgia"/>
                <a:cs typeface="Georgia"/>
                <a:sym typeface="Georgia"/>
              </a:rPr>
              <a:t>Common PubMed Searches by Keyword</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3"/>
              </a:rPr>
              <a:t>Musculoskeletal Pain</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4"/>
              </a:rPr>
              <a:t>Massage Therapy</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5"/>
              </a:rPr>
              <a:t>Manual Therapy</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6"/>
              </a:rPr>
              <a:t>Sports Massage</a:t>
            </a:r>
          </a:p>
          <a:p>
            <a:pPr lvl="0" rtl="0">
              <a:lnSpc>
                <a:spcPct val="100000"/>
              </a:lnSpc>
              <a:spcBef>
                <a:spcPts val="0"/>
              </a:spcBef>
              <a:spcAft>
                <a:spcPts val="0"/>
              </a:spcAft>
              <a:buNone/>
            </a:pPr>
            <a:r>
              <a:t/>
            </a:r>
            <a:endParaRPr>
              <a:latin typeface="Georgia"/>
              <a:ea typeface="Georgia"/>
              <a:cs typeface="Georgia"/>
              <a:sym typeface="Georgia"/>
            </a:endParaRPr>
          </a:p>
          <a:p>
            <a:pPr lvl="0" rtl="0">
              <a:lnSpc>
                <a:spcPct val="100000"/>
              </a:lnSpc>
              <a:spcBef>
                <a:spcPts val="0"/>
              </a:spcBef>
              <a:spcAft>
                <a:spcPts val="0"/>
              </a:spcAft>
              <a:buClr>
                <a:schemeClr val="dk1"/>
              </a:buClr>
              <a:buFont typeface="Arial"/>
              <a:buNone/>
            </a:pPr>
            <a:r>
              <a:rPr b="1" lang="en">
                <a:latin typeface="Georgia"/>
                <a:ea typeface="Georgia"/>
                <a:cs typeface="Georgia"/>
                <a:sym typeface="Georgia"/>
              </a:rPr>
              <a:t>Journals</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7"/>
              </a:rPr>
              <a:t>British Journal of Sports Medicine</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8"/>
              </a:rPr>
              <a:t>International Journal of Massage &amp; Bodywork</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9"/>
              </a:rPr>
              <a:t>Journal of Bodywork and Movement Therapies</a:t>
            </a:r>
            <a:r>
              <a:rPr lang="en">
                <a:latin typeface="Georgia"/>
                <a:ea typeface="Georgia"/>
                <a:cs typeface="Georgia"/>
                <a:sym typeface="Georgia"/>
              </a:rPr>
              <a:t> </a:t>
            </a:r>
          </a:p>
          <a:p>
            <a:pPr lvl="0" rtl="0">
              <a:lnSpc>
                <a:spcPct val="100000"/>
              </a:lnSpc>
              <a:spcBef>
                <a:spcPts val="0"/>
              </a:spcBef>
              <a:spcAft>
                <a:spcPts val="0"/>
              </a:spcAft>
              <a:buClr>
                <a:schemeClr val="dk1"/>
              </a:buClr>
              <a:buFont typeface="Arial"/>
              <a:buNone/>
            </a:pPr>
            <a:r>
              <a:rPr lang="en">
                <a:latin typeface="Georgia"/>
                <a:ea typeface="Georgia"/>
                <a:cs typeface="Georgia"/>
                <a:sym typeface="Georgia"/>
              </a:rPr>
              <a:t>• </a:t>
            </a:r>
            <a:r>
              <a:rPr lang="en">
                <a:latin typeface="Georgia"/>
                <a:ea typeface="Georgia"/>
                <a:cs typeface="Georgia"/>
                <a:sym typeface="Georgia"/>
                <a:hlinkClick r:id="rId10"/>
              </a:rPr>
              <a:t>Journal of Orthopaedic &amp; Sports Physical Therapy</a:t>
            </a:r>
            <a:r>
              <a:rPr lang="en">
                <a:latin typeface="Georgia"/>
                <a:ea typeface="Georgia"/>
                <a:cs typeface="Georgia"/>
                <a:sym typeface="Georgia"/>
              </a:rPr>
              <a:t> </a:t>
            </a:r>
          </a:p>
          <a:p>
            <a:pPr lvl="0">
              <a:lnSpc>
                <a:spcPct val="100000"/>
              </a:lnSpc>
              <a:spcBef>
                <a:spcPts val="0"/>
              </a:spcBef>
              <a:spcAft>
                <a:spcPts val="0"/>
              </a:spcAft>
              <a:buNone/>
            </a:pPr>
            <a:r>
              <a:rPr lang="en">
                <a:latin typeface="Georgia"/>
                <a:ea typeface="Georgia"/>
                <a:cs typeface="Georgia"/>
                <a:sym typeface="Georgia"/>
              </a:rPr>
              <a:t>• </a:t>
            </a:r>
            <a:r>
              <a:rPr lang="en">
                <a:latin typeface="Georgia"/>
                <a:ea typeface="Georgia"/>
                <a:cs typeface="Georgia"/>
                <a:sym typeface="Georgia"/>
                <a:hlinkClick r:id="rId11"/>
              </a:rPr>
              <a:t>Musculoskeletal Science &amp; Practice</a:t>
            </a:r>
          </a:p>
        </p:txBody>
      </p:sp>
      <p:pic>
        <p:nvPicPr>
          <p:cNvPr descr="pub med.png" id="262" name="Shape 262"/>
          <p:cNvPicPr preferRelativeResize="0"/>
          <p:nvPr/>
        </p:nvPicPr>
        <p:blipFill>
          <a:blip r:embed="rId12">
            <a:alphaModFix/>
          </a:blip>
          <a:stretch>
            <a:fillRect/>
          </a:stretch>
        </p:blipFill>
        <p:spPr>
          <a:xfrm>
            <a:off x="3360150" y="841950"/>
            <a:ext cx="5701699" cy="20272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5" name="Shape 645"/>
        <p:cNvGrpSpPr/>
        <p:nvPr/>
      </p:nvGrpSpPr>
      <p:grpSpPr>
        <a:xfrm>
          <a:off x="0" y="0"/>
          <a:ext cx="0" cy="0"/>
          <a:chOff x="0" y="0"/>
          <a:chExt cx="0" cy="0"/>
        </a:xfrm>
      </p:grpSpPr>
      <p:sp>
        <p:nvSpPr>
          <p:cNvPr id="646" name="Shape 646"/>
          <p:cNvSpPr txBox="1"/>
          <p:nvPr>
            <p:ph idx="4294967295" type="body"/>
          </p:nvPr>
        </p:nvSpPr>
        <p:spPr>
          <a:xfrm>
            <a:off x="-50" y="31950"/>
            <a:ext cx="9144000" cy="5111400"/>
          </a:xfrm>
          <a:prstGeom prst="rect">
            <a:avLst/>
          </a:prstGeom>
        </p:spPr>
        <p:txBody>
          <a:bodyPr anchorCtr="0" anchor="t" bIns="91425" lIns="91425" rIns="91425" tIns="91425">
            <a:noAutofit/>
          </a:bodyPr>
          <a:lstStyle/>
          <a:p>
            <a:pPr lvl="0" rtl="0">
              <a:spcBef>
                <a:spcPts val="0"/>
              </a:spcBef>
              <a:spcAft>
                <a:spcPts val="0"/>
              </a:spcAft>
              <a:buClr>
                <a:schemeClr val="dk1"/>
              </a:buClr>
              <a:buSzPct val="61111"/>
              <a:buFont typeface="Arial"/>
              <a:buNone/>
            </a:pPr>
            <a:r>
              <a:rPr b="1" lang="en" sz="1800"/>
              <a:t>Tarsal Tunnel Syndrome</a:t>
            </a:r>
          </a:p>
          <a:p>
            <a:pPr lvl="0" rtl="0">
              <a:spcBef>
                <a:spcPts val="0"/>
              </a:spcBef>
              <a:spcAft>
                <a:spcPts val="0"/>
              </a:spcAft>
              <a:buClr>
                <a:schemeClr val="dk1"/>
              </a:buClr>
              <a:buSzPct val="91666"/>
              <a:buFont typeface="Arial"/>
              <a:buNone/>
            </a:pPr>
            <a:r>
              <a:rPr b="1" lang="en" sz="1200"/>
              <a:t>T</a:t>
            </a:r>
            <a:r>
              <a:rPr lang="en" sz="1200"/>
              <a:t>ibialis posterior</a:t>
            </a:r>
          </a:p>
          <a:p>
            <a:pPr lvl="0" rtl="0">
              <a:spcBef>
                <a:spcPts val="0"/>
              </a:spcBef>
              <a:spcAft>
                <a:spcPts val="0"/>
              </a:spcAft>
              <a:buClr>
                <a:schemeClr val="dk1"/>
              </a:buClr>
              <a:buSzPct val="91666"/>
              <a:buFont typeface="Arial"/>
              <a:buNone/>
            </a:pPr>
            <a:r>
              <a:rPr lang="en" sz="1200"/>
              <a:t>Flexor </a:t>
            </a:r>
            <a:r>
              <a:rPr b="1" lang="en" sz="1200"/>
              <a:t>d</a:t>
            </a:r>
            <a:r>
              <a:rPr lang="en" sz="1200"/>
              <a:t>igitorum longus</a:t>
            </a:r>
          </a:p>
          <a:p>
            <a:pPr lvl="0" rtl="0">
              <a:spcBef>
                <a:spcPts val="0"/>
              </a:spcBef>
              <a:spcAft>
                <a:spcPts val="0"/>
              </a:spcAft>
              <a:buClr>
                <a:schemeClr val="dk1"/>
              </a:buClr>
              <a:buSzPct val="91666"/>
              <a:buFont typeface="Arial"/>
              <a:buNone/>
            </a:pPr>
            <a:r>
              <a:rPr lang="en" sz="1200"/>
              <a:t>Flexor </a:t>
            </a:r>
            <a:r>
              <a:rPr b="1" lang="en" sz="1200"/>
              <a:t>h</a:t>
            </a:r>
            <a:r>
              <a:rPr lang="en" sz="1200"/>
              <a:t>allucis longus</a:t>
            </a:r>
          </a:p>
          <a:p>
            <a:pPr lvl="0" rtl="0">
              <a:spcBef>
                <a:spcPts val="0"/>
              </a:spcBef>
              <a:spcAft>
                <a:spcPts val="0"/>
              </a:spcAft>
              <a:buClr>
                <a:schemeClr val="dk1"/>
              </a:buClr>
              <a:buSzPct val="91666"/>
              <a:buFont typeface="Arial"/>
              <a:buNone/>
            </a:pPr>
            <a:r>
              <a:t/>
            </a:r>
            <a:endParaRPr sz="1200"/>
          </a:p>
          <a:p>
            <a:pPr lvl="0" rtl="0">
              <a:spcBef>
                <a:spcPts val="0"/>
              </a:spcBef>
              <a:spcAft>
                <a:spcPts val="0"/>
              </a:spcAft>
              <a:buClr>
                <a:schemeClr val="dk1"/>
              </a:buClr>
              <a:buSzPct val="91666"/>
              <a:buFont typeface="Arial"/>
              <a:buNone/>
            </a:pPr>
            <a:r>
              <a:rPr b="1" lang="en" sz="1200"/>
              <a:t>Nerve Mobilization: Tarsal Tunnel Syndrome</a:t>
            </a:r>
          </a:p>
          <a:p>
            <a:pPr indent="-304800" lvl="0" marL="457200" rtl="0">
              <a:spcBef>
                <a:spcPts val="0"/>
              </a:spcBef>
              <a:spcAft>
                <a:spcPts val="0"/>
              </a:spcAft>
              <a:buSzPct val="100000"/>
            </a:pPr>
            <a:r>
              <a:rPr lang="en" sz="1200"/>
              <a:t>Nerve mobilization </a:t>
            </a:r>
            <a:r>
              <a:rPr lang="en" sz="1200">
                <a:solidFill>
                  <a:srgbClr val="000000"/>
                </a:solidFill>
              </a:rPr>
              <a:t>may be be useful for athletes (Kavlak et al. 2011).</a:t>
            </a:r>
          </a:p>
          <a:p>
            <a:pPr indent="-304800" lvl="0" marL="457200" rtl="0">
              <a:spcBef>
                <a:spcPts val="0"/>
              </a:spcBef>
              <a:spcAft>
                <a:spcPts val="0"/>
              </a:spcAft>
              <a:buClr>
                <a:srgbClr val="000000"/>
              </a:buClr>
              <a:buSzPct val="100000"/>
            </a:pPr>
            <a:r>
              <a:rPr lang="en" sz="1200">
                <a:solidFill>
                  <a:srgbClr val="000000"/>
                </a:solidFill>
                <a:highlight>
                  <a:srgbClr val="FFFFFF"/>
                </a:highlight>
              </a:rPr>
              <a:t>Slump position with ankle dorsiflexion and eversion </a:t>
            </a:r>
          </a:p>
          <a:p>
            <a:pPr lvl="0" rtl="0">
              <a:spcBef>
                <a:spcPts val="0"/>
              </a:spcBef>
              <a:spcAft>
                <a:spcPts val="0"/>
              </a:spcAft>
              <a:buNone/>
            </a:pPr>
            <a:r>
              <a:t/>
            </a:r>
            <a:endParaRPr sz="1200">
              <a:solidFill>
                <a:srgbClr val="000000"/>
              </a:solidFill>
              <a:highlight>
                <a:srgbClr val="FFFFFF"/>
              </a:highlight>
            </a:endParaRPr>
          </a:p>
          <a:p>
            <a:pPr lvl="0" marR="101600" rtl="0">
              <a:spcBef>
                <a:spcPts val="0"/>
              </a:spcBef>
              <a:spcAft>
                <a:spcPts val="0"/>
              </a:spcAft>
              <a:buClr>
                <a:schemeClr val="dk1"/>
              </a:buClr>
              <a:buSzPct val="61111"/>
              <a:buFont typeface="Arial"/>
              <a:buNone/>
            </a:pPr>
            <a:r>
              <a:rPr b="1" lang="en" sz="1800">
                <a:solidFill>
                  <a:srgbClr val="000000"/>
                </a:solidFill>
              </a:rPr>
              <a:t>Ankle Sprain</a:t>
            </a:r>
          </a:p>
          <a:p>
            <a:pPr lvl="0" marR="101600" rtl="0">
              <a:spcBef>
                <a:spcPts val="0"/>
              </a:spcBef>
              <a:spcAft>
                <a:spcPts val="0"/>
              </a:spcAft>
              <a:buClr>
                <a:schemeClr val="dk1"/>
              </a:buClr>
              <a:buSzPct val="91666"/>
              <a:buFont typeface="Arial"/>
              <a:buNone/>
            </a:pPr>
            <a:r>
              <a:rPr lang="en" sz="1200">
                <a:solidFill>
                  <a:srgbClr val="000000"/>
                </a:solidFill>
              </a:rPr>
              <a:t>Following initial injury there is a risk of re-injury, this is dependent on a combination of factors, including: sensorimotor deficits and changes in ankle biomechanics.</a:t>
            </a:r>
          </a:p>
          <a:p>
            <a:pPr lvl="0" marR="101600" rtl="0">
              <a:spcBef>
                <a:spcPts val="0"/>
              </a:spcBef>
              <a:spcAft>
                <a:spcPts val="0"/>
              </a:spcAft>
              <a:buClr>
                <a:schemeClr val="dk1"/>
              </a:buClr>
              <a:buSzPct val="91666"/>
              <a:buFont typeface="Arial"/>
              <a:buNone/>
            </a:pPr>
            <a:r>
              <a:t/>
            </a:r>
            <a:endParaRPr b="1" sz="1200">
              <a:solidFill>
                <a:srgbClr val="000000"/>
              </a:solidFill>
            </a:endParaRPr>
          </a:p>
          <a:p>
            <a:pPr lvl="0" marR="101600" rtl="0">
              <a:spcBef>
                <a:spcPts val="0"/>
              </a:spcBef>
              <a:spcAft>
                <a:spcPts val="0"/>
              </a:spcAft>
              <a:buClr>
                <a:schemeClr val="dk1"/>
              </a:buClr>
              <a:buSzPct val="91666"/>
              <a:buFont typeface="Arial"/>
              <a:buNone/>
            </a:pPr>
            <a:r>
              <a:rPr b="1" lang="en" sz="1200">
                <a:solidFill>
                  <a:srgbClr val="000000"/>
                </a:solidFill>
              </a:rPr>
              <a:t>Manual Therapy and Joint Mobilization</a:t>
            </a:r>
          </a:p>
          <a:p>
            <a:pPr indent="-304800" lvl="0" marL="457200" marR="101600" rtl="0">
              <a:spcBef>
                <a:spcPts val="0"/>
              </a:spcBef>
              <a:spcAft>
                <a:spcPts val="0"/>
              </a:spcAft>
              <a:buSzPct val="100000"/>
            </a:pPr>
            <a:r>
              <a:rPr lang="en" sz="1200"/>
              <a:t>“moderate evidence supporting exercise and manual therapy techniques, for pain, swelling and function.” (Doherty et al. 2017)</a:t>
            </a:r>
          </a:p>
          <a:p>
            <a:pPr indent="-304800" lvl="0" marL="457200" marR="101600" rtl="0">
              <a:spcBef>
                <a:spcPts val="0"/>
              </a:spcBef>
              <a:spcAft>
                <a:spcPts val="0"/>
              </a:spcAft>
              <a:buSzPct val="100000"/>
            </a:pPr>
            <a:r>
              <a:rPr lang="en" sz="1200"/>
              <a:t>“A protocol involving proprioceptive and strengthening exercises and manual therapy (mobilizations to influence joint and nerve structures) resulted in greater improvements in pain, self-reported functional joint stability, strength and ROM compared to exercises alone.” (Plaza-Manzano et al.  2016)</a:t>
            </a:r>
          </a:p>
          <a:p>
            <a:pPr lvl="0" rtl="0">
              <a:spcBef>
                <a:spcPts val="0"/>
              </a:spcBef>
              <a:spcAft>
                <a:spcPts val="0"/>
              </a:spcAft>
              <a:buClr>
                <a:schemeClr val="dk1"/>
              </a:buClr>
              <a:buSzPct val="91666"/>
              <a:buFont typeface="Arial"/>
              <a:buNone/>
            </a:pPr>
            <a:r>
              <a:t/>
            </a:r>
            <a:endParaRPr b="1" sz="1200"/>
          </a:p>
          <a:p>
            <a:pPr lvl="0" rtl="0">
              <a:spcBef>
                <a:spcPts val="0"/>
              </a:spcBef>
              <a:spcAft>
                <a:spcPts val="0"/>
              </a:spcAft>
              <a:buClr>
                <a:schemeClr val="dk1"/>
              </a:buClr>
              <a:buSzPct val="91666"/>
              <a:buFont typeface="Arial"/>
              <a:buNone/>
            </a:pPr>
            <a:r>
              <a:rPr b="1" lang="en" sz="1200"/>
              <a:t>Plantar Massage</a:t>
            </a:r>
          </a:p>
          <a:p>
            <a:pPr indent="-304800" lvl="0" marL="457200" rtl="0">
              <a:spcBef>
                <a:spcPts val="0"/>
              </a:spcBef>
              <a:spcAft>
                <a:spcPts val="0"/>
              </a:spcAft>
              <a:buSzPct val="100000"/>
            </a:pPr>
            <a:r>
              <a:rPr lang="en" sz="1200">
                <a:highlight>
                  <a:srgbClr val="FFFFFF"/>
                </a:highlight>
              </a:rPr>
              <a:t>Plantar massage &amp; joint mobilization enhance motor control in patients (</a:t>
            </a:r>
            <a:r>
              <a:rPr lang="en" sz="1200"/>
              <a:t>Mckeon et al. 2016)</a:t>
            </a:r>
          </a:p>
          <a:p>
            <a:pPr lvl="0" rtl="0">
              <a:spcBef>
                <a:spcPts val="0"/>
              </a:spcBef>
              <a:spcAft>
                <a:spcPts val="0"/>
              </a:spcAft>
              <a:buClr>
                <a:schemeClr val="dk1"/>
              </a:buClr>
              <a:buSzPct val="91666"/>
              <a:buFont typeface="Arial"/>
              <a:buNone/>
            </a:pPr>
            <a:r>
              <a:t/>
            </a:r>
            <a:endParaRPr b="1" sz="1200"/>
          </a:p>
          <a:p>
            <a:pPr lvl="0" rtl="0">
              <a:spcBef>
                <a:spcPts val="0"/>
              </a:spcBef>
              <a:spcAft>
                <a:spcPts val="0"/>
              </a:spcAft>
              <a:buClr>
                <a:schemeClr val="dk1"/>
              </a:buClr>
              <a:buSzPct val="91666"/>
              <a:buFont typeface="Arial"/>
              <a:buNone/>
            </a:pPr>
            <a:r>
              <a:rPr b="1" lang="en" sz="1200"/>
              <a:t>Nerve Mobilization: Ankle Sprain</a:t>
            </a:r>
          </a:p>
          <a:p>
            <a:pPr indent="-304800" lvl="0" marL="457200" rtl="0">
              <a:spcBef>
                <a:spcPts val="0"/>
              </a:spcBef>
              <a:spcAft>
                <a:spcPts val="0"/>
              </a:spcAft>
              <a:buSzPct val="100000"/>
            </a:pPr>
            <a:r>
              <a:rPr lang="en" sz="1200"/>
              <a:t>Plantar flexion + Inversion + SLR is used to mobilize the superficial peroneal nerve (Plaza-Manzano 2016)</a:t>
            </a:r>
          </a:p>
        </p:txBody>
      </p:sp>
      <p:pic>
        <p:nvPicPr>
          <p:cNvPr descr="13151485_10154045494941217_7432243772055389757_n.jpg" id="647" name="Shape 647"/>
          <p:cNvPicPr preferRelativeResize="0"/>
          <p:nvPr/>
        </p:nvPicPr>
        <p:blipFill>
          <a:blip r:embed="rId3">
            <a:alphaModFix/>
          </a:blip>
          <a:stretch>
            <a:fillRect/>
          </a:stretch>
        </p:blipFill>
        <p:spPr>
          <a:xfrm>
            <a:off x="5895775" y="0"/>
            <a:ext cx="3248175" cy="2023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1" name="Shape 651"/>
        <p:cNvGrpSpPr/>
        <p:nvPr/>
      </p:nvGrpSpPr>
      <p:grpSpPr>
        <a:xfrm>
          <a:off x="0" y="0"/>
          <a:ext cx="0" cy="0"/>
          <a:chOff x="0" y="0"/>
          <a:chExt cx="0" cy="0"/>
        </a:xfrm>
      </p:grpSpPr>
      <p:pic>
        <p:nvPicPr>
          <p:cNvPr descr="Sobo_1909_720.png" id="652" name="Shape 652"/>
          <p:cNvPicPr preferRelativeResize="0"/>
          <p:nvPr/>
        </p:nvPicPr>
        <p:blipFill rotWithShape="1">
          <a:blip r:embed="rId3">
            <a:alphaModFix/>
          </a:blip>
          <a:srcRect b="22790" l="0" r="0" t="22790"/>
          <a:stretch/>
        </p:blipFill>
        <p:spPr>
          <a:xfrm>
            <a:off x="5811125" y="228625"/>
            <a:ext cx="3332874" cy="4500548"/>
          </a:xfrm>
          <a:prstGeom prst="rect">
            <a:avLst/>
          </a:prstGeom>
          <a:noFill/>
          <a:ln>
            <a:noFill/>
          </a:ln>
        </p:spPr>
      </p:pic>
      <p:sp>
        <p:nvSpPr>
          <p:cNvPr id="653" name="Shape 653"/>
          <p:cNvSpPr txBox="1"/>
          <p:nvPr/>
        </p:nvSpPr>
        <p:spPr>
          <a:xfrm>
            <a:off x="11475" y="22950"/>
            <a:ext cx="5799600" cy="5017200"/>
          </a:xfrm>
          <a:prstGeom prst="rect">
            <a:avLst/>
          </a:prstGeom>
          <a:noFill/>
          <a:ln>
            <a:noFill/>
          </a:ln>
        </p:spPr>
        <p:txBody>
          <a:bodyPr anchorCtr="0" anchor="t" bIns="91425" lIns="91425" rIns="91425" tIns="91425">
            <a:noAutofit/>
          </a:bodyPr>
          <a:lstStyle/>
          <a:p>
            <a:pPr lvl="0" marR="101600" rtl="0">
              <a:spcBef>
                <a:spcPts val="0"/>
              </a:spcBef>
              <a:buClr>
                <a:schemeClr val="dk1"/>
              </a:buClr>
              <a:buSzPct val="45833"/>
              <a:buFont typeface="Arial"/>
              <a:buNone/>
            </a:pPr>
            <a:r>
              <a:rPr b="1" lang="en" sz="2400">
                <a:solidFill>
                  <a:srgbClr val="030303"/>
                </a:solidFill>
                <a:latin typeface="Georgia"/>
                <a:ea typeface="Georgia"/>
                <a:cs typeface="Georgia"/>
                <a:sym typeface="Georgia"/>
              </a:rPr>
              <a:t>Plantar heel pain</a:t>
            </a:r>
            <a:r>
              <a:rPr lang="en" sz="1200">
                <a:latin typeface="Georgia"/>
                <a:ea typeface="Georgia"/>
                <a:cs typeface="Georgia"/>
                <a:sym typeface="Georgia"/>
              </a:rPr>
              <a:t> </a:t>
            </a:r>
            <a:r>
              <a:rPr lang="en" sz="1100">
                <a:latin typeface="Georgia"/>
                <a:ea typeface="Georgia"/>
                <a:cs typeface="Georgia"/>
                <a:sym typeface="Georgia"/>
              </a:rPr>
              <a:t>generally described as sharp or stabbing, and worse in the morning. The pain can decrease with activity, but can return after long periods of standing or after getting up from a seated position. </a:t>
            </a:r>
          </a:p>
          <a:p>
            <a:pPr lvl="0" marR="101600" rtl="0">
              <a:spcBef>
                <a:spcPts val="0"/>
              </a:spcBef>
              <a:buClr>
                <a:schemeClr val="dk1"/>
              </a:buClr>
              <a:buFont typeface="Arial"/>
              <a:buNone/>
            </a:pPr>
            <a:r>
              <a:t/>
            </a:r>
            <a:endParaRPr sz="1100">
              <a:latin typeface="Georgia"/>
              <a:ea typeface="Georgia"/>
              <a:cs typeface="Georgia"/>
              <a:sym typeface="Georgia"/>
            </a:endParaRPr>
          </a:p>
          <a:p>
            <a:pPr lvl="0" marR="101600" rtl="0">
              <a:spcBef>
                <a:spcPts val="0"/>
              </a:spcBef>
              <a:buClr>
                <a:schemeClr val="dk1"/>
              </a:buClr>
              <a:buSzPct val="100000"/>
              <a:buFont typeface="Arial"/>
              <a:buNone/>
            </a:pPr>
            <a:r>
              <a:rPr lang="en" sz="1100">
                <a:latin typeface="Georgia"/>
                <a:ea typeface="Georgia"/>
                <a:cs typeface="Georgia"/>
                <a:sym typeface="Georgia"/>
              </a:rPr>
              <a:t>Evidence that joint mobilisation, calf massage stretching and eccentric loading helpful in improving function and reducing plantar heel pain (Piper et al. 2016, Sutton et al. 2016).</a:t>
            </a:r>
          </a:p>
          <a:p>
            <a:pPr lvl="0" marR="101600" rtl="0">
              <a:spcBef>
                <a:spcPts val="0"/>
              </a:spcBef>
              <a:buClr>
                <a:schemeClr val="dk1"/>
              </a:buClr>
              <a:buFont typeface="Arial"/>
              <a:buNone/>
            </a:pPr>
            <a:r>
              <a:t/>
            </a:r>
            <a:endParaRPr b="1" sz="1100">
              <a:latin typeface="Georgia"/>
              <a:ea typeface="Georgia"/>
              <a:cs typeface="Georgia"/>
              <a:sym typeface="Georgia"/>
            </a:endParaRPr>
          </a:p>
          <a:p>
            <a:pPr lvl="0" marR="101600" rtl="0">
              <a:spcBef>
                <a:spcPts val="0"/>
              </a:spcBef>
              <a:buClr>
                <a:schemeClr val="dk1"/>
              </a:buClr>
              <a:buSzPct val="100000"/>
              <a:buFont typeface="Arial"/>
              <a:buNone/>
            </a:pPr>
            <a:r>
              <a:rPr b="1" lang="en" sz="1100">
                <a:latin typeface="Georgia"/>
                <a:ea typeface="Georgia"/>
                <a:cs typeface="Georgia"/>
                <a:sym typeface="Georgia"/>
              </a:rPr>
              <a:t>Calf Massage and Stretches</a:t>
            </a:r>
          </a:p>
          <a:p>
            <a:pPr indent="-298450" lvl="0" marL="457200" marR="101600" rtl="0">
              <a:spcBef>
                <a:spcPts val="0"/>
              </a:spcBef>
              <a:buClr>
                <a:srgbClr val="000000"/>
              </a:buClr>
              <a:buSzPct val="100000"/>
              <a:buFont typeface="Georgia"/>
              <a:buChar char="●"/>
            </a:pPr>
            <a:r>
              <a:rPr lang="en" sz="1100">
                <a:latin typeface="Georgia"/>
                <a:ea typeface="Georgia"/>
                <a:cs typeface="Georgia"/>
                <a:sym typeface="Georgia"/>
              </a:rPr>
              <a:t>Tightness in the calf muscles and reduced dorsiflexion are a possible factor for plantar heel pain (Bolivar 2013, Pascual Huerta 2014, Patel &amp; DiGiovanni 2011). </a:t>
            </a:r>
          </a:p>
          <a:p>
            <a:pPr indent="-298450" lvl="0" marL="457200" marR="101600" rtl="0">
              <a:spcBef>
                <a:spcPts val="0"/>
              </a:spcBef>
              <a:buClr>
                <a:srgbClr val="000000"/>
              </a:buClr>
              <a:buSzPct val="100000"/>
              <a:buFont typeface="Georgia"/>
              <a:buChar char="●"/>
            </a:pPr>
            <a:r>
              <a:rPr lang="en" sz="1100">
                <a:latin typeface="Georgia"/>
                <a:ea typeface="Georgia"/>
                <a:cs typeface="Georgia"/>
                <a:sym typeface="Georgia"/>
              </a:rPr>
              <a:t>Friction massage, in combination with stretching has is thought to restore tissue elasticity and reduce the strain in the muscle-tendon unit. (Joseph et al. 2012). </a:t>
            </a:r>
          </a:p>
          <a:p>
            <a:pPr lvl="0" marR="101600" rtl="0">
              <a:spcBef>
                <a:spcPts val="0"/>
              </a:spcBef>
              <a:buClr>
                <a:schemeClr val="dk1"/>
              </a:buClr>
              <a:buFont typeface="Arial"/>
              <a:buNone/>
            </a:pPr>
            <a:r>
              <a:t/>
            </a:r>
            <a:endParaRPr sz="1100">
              <a:latin typeface="Georgia"/>
              <a:ea typeface="Georgia"/>
              <a:cs typeface="Georgia"/>
              <a:sym typeface="Georgia"/>
            </a:endParaRPr>
          </a:p>
          <a:p>
            <a:pPr lvl="0" marR="101600" rtl="0">
              <a:spcBef>
                <a:spcPts val="0"/>
              </a:spcBef>
              <a:buClr>
                <a:schemeClr val="dk1"/>
              </a:buClr>
              <a:buSzPct val="100000"/>
              <a:buFont typeface="Arial"/>
              <a:buNone/>
            </a:pPr>
            <a:r>
              <a:rPr b="1" lang="en" sz="1100">
                <a:latin typeface="Georgia"/>
                <a:ea typeface="Georgia"/>
                <a:cs typeface="Georgia"/>
                <a:sym typeface="Georgia"/>
              </a:rPr>
              <a:t>Hamstrings</a:t>
            </a:r>
          </a:p>
          <a:p>
            <a:pPr lvl="0" marR="101600" rtl="0">
              <a:spcBef>
                <a:spcPts val="0"/>
              </a:spcBef>
              <a:buClr>
                <a:schemeClr val="dk1"/>
              </a:buClr>
              <a:buSzPct val="100000"/>
              <a:buFont typeface="Arial"/>
              <a:buNone/>
            </a:pPr>
            <a:r>
              <a:rPr lang="en" sz="1100">
                <a:latin typeface="Georgia"/>
                <a:ea typeface="Georgia"/>
                <a:cs typeface="Georgia"/>
                <a:sym typeface="Georgia"/>
              </a:rPr>
              <a:t>Hamstring tightness may play a role in plantar heel pain (Bolívar et al. 2013, Harty et al 2005, Labovitz et al. 2011)</a:t>
            </a:r>
          </a:p>
          <a:p>
            <a:pPr lvl="0" marR="101600" rtl="0">
              <a:spcBef>
                <a:spcPts val="0"/>
              </a:spcBef>
              <a:buClr>
                <a:schemeClr val="dk1"/>
              </a:buClr>
              <a:buFont typeface="Arial"/>
              <a:buNone/>
            </a:pPr>
            <a:r>
              <a:t/>
            </a:r>
            <a:endParaRPr sz="1100">
              <a:latin typeface="Georgia"/>
              <a:ea typeface="Georgia"/>
              <a:cs typeface="Georgia"/>
              <a:sym typeface="Georgia"/>
            </a:endParaRPr>
          </a:p>
          <a:p>
            <a:pPr lvl="0" marR="101600" rtl="0">
              <a:spcBef>
                <a:spcPts val="0"/>
              </a:spcBef>
              <a:buClr>
                <a:schemeClr val="dk1"/>
              </a:buClr>
              <a:buSzPct val="100000"/>
              <a:buFont typeface="Arial"/>
              <a:buNone/>
            </a:pPr>
            <a:r>
              <a:rPr b="1" lang="en" sz="1100">
                <a:solidFill>
                  <a:schemeClr val="dk1"/>
                </a:solidFill>
                <a:latin typeface="Georgia"/>
                <a:ea typeface="Georgia"/>
                <a:cs typeface="Georgia"/>
                <a:sym typeface="Georgia"/>
              </a:rPr>
              <a:t>Nerve Mobilization</a:t>
            </a:r>
          </a:p>
          <a:p>
            <a:pPr indent="-298450" lvl="0" marL="457200" rtl="0">
              <a:spcBef>
                <a:spcPts val="0"/>
              </a:spcBef>
              <a:buClr>
                <a:schemeClr val="dk1"/>
              </a:buClr>
              <a:buSzPct val="100000"/>
              <a:buFont typeface="Georgia"/>
            </a:pPr>
            <a:r>
              <a:rPr b="1" lang="en" sz="1100">
                <a:solidFill>
                  <a:schemeClr val="dk1"/>
                </a:solidFill>
                <a:latin typeface="Georgia"/>
                <a:ea typeface="Georgia"/>
                <a:cs typeface="Georgia"/>
                <a:sym typeface="Georgia"/>
              </a:rPr>
              <a:t>Saphenous nerve </a:t>
            </a:r>
            <a:r>
              <a:rPr lang="en" sz="1100">
                <a:solidFill>
                  <a:schemeClr val="dk1"/>
                </a:solidFill>
                <a:latin typeface="Georgia"/>
                <a:ea typeface="Georgia"/>
                <a:cs typeface="Georgia"/>
                <a:sym typeface="Georgia"/>
              </a:rPr>
              <a:t>- branch of femoral nerve, it provides cutaneous innervation to medial portions of the leg, ankle and foot.  </a:t>
            </a:r>
          </a:p>
          <a:p>
            <a:pPr lvl="0" rtl="0">
              <a:spcBef>
                <a:spcPts val="0"/>
              </a:spcBef>
              <a:buClr>
                <a:schemeClr val="dk1"/>
              </a:buClr>
              <a:buFont typeface="Arial"/>
              <a:buNone/>
            </a:pPr>
            <a:r>
              <a:t/>
            </a:r>
            <a:endParaRPr sz="1100">
              <a:solidFill>
                <a:schemeClr val="dk1"/>
              </a:solidFill>
              <a:latin typeface="Georgia"/>
              <a:ea typeface="Georgia"/>
              <a:cs typeface="Georgia"/>
              <a:sym typeface="Georgia"/>
            </a:endParaRPr>
          </a:p>
          <a:p>
            <a:pPr indent="-298450" lvl="0" marL="457200" rtl="0">
              <a:spcBef>
                <a:spcPts val="0"/>
              </a:spcBef>
              <a:buClr>
                <a:schemeClr val="dk1"/>
              </a:buClr>
              <a:buSzPct val="100000"/>
              <a:buFont typeface="Georgia"/>
            </a:pPr>
            <a:r>
              <a:rPr b="1" lang="en" sz="1100">
                <a:solidFill>
                  <a:schemeClr val="dk1"/>
                </a:solidFill>
                <a:latin typeface="Georgia"/>
                <a:ea typeface="Georgia"/>
                <a:cs typeface="Georgia"/>
                <a:sym typeface="Georgia"/>
              </a:rPr>
              <a:t>Sural nerve</a:t>
            </a:r>
            <a:r>
              <a:rPr lang="en" sz="1100">
                <a:solidFill>
                  <a:schemeClr val="dk1"/>
                </a:solidFill>
                <a:latin typeface="Georgia"/>
                <a:ea typeface="Georgia"/>
                <a:cs typeface="Georgia"/>
                <a:sym typeface="Georgia"/>
              </a:rPr>
              <a:t> Possible involvement of the sural nerve as it passes through the superficial sural aponeurosis (Fabre et al. 2000). Sensory branch of tibial n. that innervates the lateral part of the leg and foot. </a:t>
            </a:r>
          </a:p>
          <a:p>
            <a:pPr indent="-298450" lvl="1" marL="914400" rtl="0">
              <a:spcBef>
                <a:spcPts val="0"/>
              </a:spcBef>
              <a:buClr>
                <a:schemeClr val="dk1"/>
              </a:buClr>
              <a:buSzPct val="100000"/>
              <a:buFont typeface="Georgia"/>
            </a:pPr>
            <a:r>
              <a:rPr lang="en" sz="1100">
                <a:solidFill>
                  <a:schemeClr val="dk1"/>
                </a:solidFill>
                <a:latin typeface="Georgia"/>
                <a:ea typeface="Georgia"/>
                <a:cs typeface="Georgia"/>
                <a:sym typeface="Georgia"/>
              </a:rPr>
              <a:t>Sural nerve pathology can be caused by to fascial thickening, local scar tissue due to an inversion ankle sprain or surgical trauma (Paraskevas et al 2014) - SLR + dorsiflexion and inversion</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7" name="Shape 657"/>
        <p:cNvGrpSpPr/>
        <p:nvPr/>
      </p:nvGrpSpPr>
      <p:grpSpPr>
        <a:xfrm>
          <a:off x="0" y="0"/>
          <a:ext cx="0" cy="0"/>
          <a:chOff x="0" y="0"/>
          <a:chExt cx="0" cy="0"/>
        </a:xfrm>
      </p:grpSpPr>
      <p:sp>
        <p:nvSpPr>
          <p:cNvPr id="658" name="Shape 658"/>
          <p:cNvSpPr txBox="1"/>
          <p:nvPr>
            <p:ph type="title"/>
          </p:nvPr>
        </p:nvSpPr>
        <p:spPr>
          <a:xfrm>
            <a:off x="0" y="461600"/>
            <a:ext cx="3083400" cy="4620000"/>
          </a:xfrm>
          <a:prstGeom prst="rect">
            <a:avLst/>
          </a:prstGeom>
        </p:spPr>
        <p:txBody>
          <a:bodyPr anchorCtr="0" anchor="t" bIns="91425" lIns="91425" rIns="91425" tIns="91425">
            <a:noAutofit/>
          </a:bodyPr>
          <a:lstStyle/>
          <a:p>
            <a:pPr lvl="0">
              <a:spcBef>
                <a:spcPts val="0"/>
              </a:spcBef>
              <a:buNone/>
            </a:pPr>
            <a:r>
              <a:rPr lang="en" sz="3000"/>
              <a:t>The Foot Core</a:t>
            </a:r>
          </a:p>
          <a:p>
            <a:pPr lvl="0">
              <a:spcBef>
                <a:spcPts val="0"/>
              </a:spcBef>
              <a:buNone/>
            </a:pPr>
            <a:r>
              <a:rPr b="0" lang="en" sz="1200">
                <a:solidFill>
                  <a:srgbClr val="000000"/>
                </a:solidFill>
              </a:rPr>
              <a:t>The neural, active and passive subsystems interact to produce the foot core system which provides stability and flexibility to cope with changing foot demands.</a:t>
            </a:r>
          </a:p>
          <a:p>
            <a:pPr lvl="0">
              <a:spcBef>
                <a:spcPts val="0"/>
              </a:spcBef>
              <a:buNone/>
            </a:pPr>
            <a:r>
              <a:t/>
            </a:r>
            <a:endParaRPr b="0" sz="1200">
              <a:solidFill>
                <a:srgbClr val="000000"/>
              </a:solidFill>
            </a:endParaRPr>
          </a:p>
          <a:p>
            <a:pPr indent="-304800" lvl="0" marL="457200" marR="101600" rtl="0">
              <a:spcBef>
                <a:spcPts val="0"/>
              </a:spcBef>
              <a:buSzPct val="100000"/>
              <a:buFont typeface="Arial"/>
              <a:buChar char="●"/>
            </a:pPr>
            <a:r>
              <a:rPr b="0" lang="en" sz="1200"/>
              <a:t>Apply a light dorsiflexion stretch of the great toe, other toes and related fascia, followed up by oscillating mobilization of metatarsals and interossei.</a:t>
            </a:r>
          </a:p>
          <a:p>
            <a:pPr lvl="0" marR="101600" rtl="0">
              <a:spcBef>
                <a:spcPts val="0"/>
              </a:spcBef>
              <a:buClr>
                <a:schemeClr val="dk1"/>
              </a:buClr>
              <a:buSzPct val="91666"/>
              <a:buFont typeface="Arial"/>
              <a:buNone/>
            </a:pPr>
            <a:r>
              <a:t/>
            </a:r>
            <a:endParaRPr b="0" sz="1200"/>
          </a:p>
          <a:p>
            <a:pPr indent="-304800" lvl="0" marL="457200" marR="101600" rtl="0">
              <a:spcBef>
                <a:spcPts val="0"/>
              </a:spcBef>
              <a:buSzPct val="100000"/>
              <a:buFont typeface="Arial"/>
              <a:buChar char="●"/>
            </a:pPr>
            <a:r>
              <a:rPr b="0" lang="en" sz="1200"/>
              <a:t>Apply soft tissue therapy or petrissage especially to the plantar muscles and to tender points in gastrocnemius, soleus, adductor hallucis, flexor hallucis brevis</a:t>
            </a:r>
          </a:p>
          <a:p>
            <a:pPr lvl="0">
              <a:spcBef>
                <a:spcPts val="0"/>
              </a:spcBef>
              <a:buNone/>
            </a:pPr>
            <a:r>
              <a:t/>
            </a:r>
            <a:endParaRPr b="0" sz="1200">
              <a:solidFill>
                <a:srgbClr val="000000"/>
              </a:solidFill>
            </a:endParaRPr>
          </a:p>
          <a:p>
            <a:pPr lvl="0">
              <a:spcBef>
                <a:spcPts val="0"/>
              </a:spcBef>
              <a:buNone/>
            </a:pPr>
            <a:r>
              <a:t/>
            </a:r>
            <a:endParaRPr b="0" sz="1200">
              <a:solidFill>
                <a:srgbClr val="000000"/>
              </a:solidFill>
            </a:endParaRPr>
          </a:p>
          <a:p>
            <a:pPr lvl="0" rtl="0">
              <a:spcBef>
                <a:spcPts val="0"/>
              </a:spcBef>
              <a:buClr>
                <a:schemeClr val="dk1"/>
              </a:buClr>
              <a:buSzPct val="91666"/>
              <a:buFont typeface="Arial"/>
              <a:buNone/>
            </a:pPr>
            <a:r>
              <a:rPr b="0" lang="en" sz="1200"/>
              <a:t>McKeon et al. (2015) The foot core system: a new paradigm  for understanding intrinsic foot muscle function. Br J Sports Med.</a:t>
            </a:r>
          </a:p>
        </p:txBody>
      </p:sp>
      <p:pic>
        <p:nvPicPr>
          <p:cNvPr descr="F1.large.jpg" id="659" name="Shape 659"/>
          <p:cNvPicPr preferRelativeResize="0"/>
          <p:nvPr/>
        </p:nvPicPr>
        <p:blipFill>
          <a:blip r:embed="rId3">
            <a:alphaModFix/>
          </a:blip>
          <a:stretch>
            <a:fillRect/>
          </a:stretch>
        </p:blipFill>
        <p:spPr>
          <a:xfrm>
            <a:off x="5983602" y="14300"/>
            <a:ext cx="3160395" cy="5143500"/>
          </a:xfrm>
          <a:prstGeom prst="rect">
            <a:avLst/>
          </a:prstGeom>
          <a:noFill/>
          <a:ln>
            <a:noFill/>
          </a:ln>
        </p:spPr>
      </p:pic>
      <p:pic>
        <p:nvPicPr>
          <p:cNvPr descr="Adaptive Manual Therapy - Workbook.png" id="660" name="Shape 660"/>
          <p:cNvPicPr preferRelativeResize="0"/>
          <p:nvPr/>
        </p:nvPicPr>
        <p:blipFill>
          <a:blip r:embed="rId4">
            <a:alphaModFix/>
          </a:blip>
          <a:stretch>
            <a:fillRect/>
          </a:stretch>
        </p:blipFill>
        <p:spPr>
          <a:xfrm>
            <a:off x="2766925" y="0"/>
            <a:ext cx="3708374" cy="2781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4" name="Shape 664"/>
        <p:cNvGrpSpPr/>
        <p:nvPr/>
      </p:nvGrpSpPr>
      <p:grpSpPr>
        <a:xfrm>
          <a:off x="0" y="0"/>
          <a:ext cx="0" cy="0"/>
          <a:chOff x="0" y="0"/>
          <a:chExt cx="0" cy="0"/>
        </a:xfrm>
      </p:grpSpPr>
      <p:pic>
        <p:nvPicPr>
          <p:cNvPr descr="Noel-082-800x.jpg" id="665" name="Shape 665"/>
          <p:cNvPicPr preferRelativeResize="0"/>
          <p:nvPr/>
        </p:nvPicPr>
        <p:blipFill rotWithShape="1">
          <a:blip r:embed="rId3">
            <a:alphaModFix/>
          </a:blip>
          <a:srcRect b="0" l="12973" r="12973" t="0"/>
          <a:stretch/>
        </p:blipFill>
        <p:spPr>
          <a:xfrm>
            <a:off x="0" y="23"/>
            <a:ext cx="3808976" cy="5143450"/>
          </a:xfrm>
          <a:prstGeom prst="rect">
            <a:avLst/>
          </a:prstGeom>
          <a:noFill/>
          <a:ln>
            <a:noFill/>
          </a:ln>
        </p:spPr>
      </p:pic>
      <p:sp>
        <p:nvSpPr>
          <p:cNvPr id="666" name="Shape 666"/>
          <p:cNvSpPr txBox="1"/>
          <p:nvPr>
            <p:ph type="ctrTitle"/>
          </p:nvPr>
        </p:nvSpPr>
        <p:spPr>
          <a:xfrm>
            <a:off x="3808975" y="25"/>
            <a:ext cx="5334900" cy="5143500"/>
          </a:xfrm>
          <a:prstGeom prst="rect">
            <a:avLst/>
          </a:prstGeom>
        </p:spPr>
        <p:txBody>
          <a:bodyPr anchorCtr="0" anchor="ctr" bIns="91425" lIns="91425" rIns="91425" tIns="91425">
            <a:noAutofit/>
          </a:bodyPr>
          <a:lstStyle/>
          <a:p>
            <a:pPr lvl="0" rtl="0">
              <a:spcBef>
                <a:spcPts val="0"/>
              </a:spcBef>
              <a:spcAft>
                <a:spcPts val="0"/>
              </a:spcAft>
              <a:buNone/>
            </a:pPr>
            <a:r>
              <a:rPr b="1" lang="en" sz="2400"/>
              <a:t>The Soothing Ritual of Self-Care</a:t>
            </a:r>
          </a:p>
          <a:p>
            <a:pPr lvl="0" marR="101600" rtl="0">
              <a:spcBef>
                <a:spcPts val="0"/>
              </a:spcBef>
              <a:spcAft>
                <a:spcPts val="0"/>
              </a:spcAft>
              <a:buClr>
                <a:schemeClr val="dk1"/>
              </a:buClr>
              <a:buSzPct val="91666"/>
              <a:buFont typeface="Arial"/>
              <a:buNone/>
            </a:pPr>
            <a:r>
              <a:t/>
            </a:r>
            <a:endParaRPr sz="1200"/>
          </a:p>
          <a:p>
            <a:pPr lvl="0" marR="101600" rtl="0">
              <a:spcBef>
                <a:spcPts val="0"/>
              </a:spcBef>
              <a:spcAft>
                <a:spcPts val="0"/>
              </a:spcAft>
              <a:buClr>
                <a:schemeClr val="dk1"/>
              </a:buClr>
              <a:buSzPct val="91666"/>
              <a:buFont typeface="Arial"/>
              <a:buNone/>
            </a:pPr>
            <a:r>
              <a:rPr lang="en" sz="1200">
                <a:solidFill>
                  <a:srgbClr val="000000"/>
                </a:solidFill>
              </a:rPr>
              <a:t>The human body is constantly remodeling itself in response to intrinsic and extrinsic input. Some adaptive mechanisms operate instantaneously, others take effect over months or years.</a:t>
            </a:r>
          </a:p>
          <a:p>
            <a:pPr lvl="0" marR="101600" rtl="0">
              <a:spcBef>
                <a:spcPts val="0"/>
              </a:spcBef>
              <a:spcAft>
                <a:spcPts val="0"/>
              </a:spcAft>
              <a:buClr>
                <a:schemeClr val="dk1"/>
              </a:buClr>
              <a:buSzPct val="91666"/>
              <a:buFont typeface="Arial"/>
              <a:buNone/>
            </a:pPr>
            <a:r>
              <a:t/>
            </a:r>
            <a:endParaRPr sz="1200">
              <a:solidFill>
                <a:srgbClr val="000000"/>
              </a:solidFill>
            </a:endParaRPr>
          </a:p>
          <a:p>
            <a:pPr lvl="0" marR="101600" rtl="0">
              <a:spcBef>
                <a:spcPts val="0"/>
              </a:spcBef>
              <a:spcAft>
                <a:spcPts val="0"/>
              </a:spcAft>
              <a:buClr>
                <a:schemeClr val="dk1"/>
              </a:buClr>
              <a:buSzPct val="91666"/>
              <a:buFont typeface="Arial"/>
              <a:buNone/>
            </a:pPr>
            <a:r>
              <a:rPr lang="en" sz="1200">
                <a:solidFill>
                  <a:srgbClr val="000000"/>
                </a:solidFill>
              </a:rPr>
              <a:t>Post-treatment movement practices stimulate positive neurological adaptations &amp; preserve the stabilizing role of connective tissue.</a:t>
            </a:r>
          </a:p>
          <a:p>
            <a:pPr lvl="0" marR="101600" rtl="0">
              <a:spcBef>
                <a:spcPts val="0"/>
              </a:spcBef>
              <a:spcAft>
                <a:spcPts val="0"/>
              </a:spcAft>
              <a:buClr>
                <a:schemeClr val="dk1"/>
              </a:buClr>
              <a:buSzPct val="91666"/>
              <a:buFont typeface="Arial"/>
              <a:buNone/>
            </a:pPr>
            <a:r>
              <a:t/>
            </a:r>
            <a:endParaRPr sz="1200">
              <a:solidFill>
                <a:srgbClr val="000000"/>
              </a:solidFill>
            </a:endParaRPr>
          </a:p>
          <a:p>
            <a:pPr lvl="0" marR="101600" rtl="0">
              <a:spcBef>
                <a:spcPts val="0"/>
              </a:spcBef>
              <a:spcAft>
                <a:spcPts val="0"/>
              </a:spcAft>
              <a:buClr>
                <a:schemeClr val="dk1"/>
              </a:buClr>
              <a:buSzPct val="91666"/>
              <a:buFont typeface="Arial"/>
              <a:buNone/>
            </a:pPr>
            <a:r>
              <a:rPr b="1" lang="en" sz="1200">
                <a:solidFill>
                  <a:srgbClr val="000000"/>
                </a:solidFill>
              </a:rPr>
              <a:t>Resiliency &amp; Athletic Development</a:t>
            </a:r>
          </a:p>
          <a:p>
            <a:pPr indent="-304800" lvl="0" marL="457200" marR="101600" rtl="0">
              <a:spcBef>
                <a:spcPts val="0"/>
              </a:spcBef>
              <a:spcAft>
                <a:spcPts val="0"/>
              </a:spcAft>
              <a:buClr>
                <a:srgbClr val="000000"/>
              </a:buClr>
              <a:buSzPct val="100000"/>
              <a:buChar char="●"/>
            </a:pPr>
            <a:r>
              <a:rPr lang="en" sz="1200">
                <a:solidFill>
                  <a:srgbClr val="000000"/>
                </a:solidFill>
              </a:rPr>
              <a:t>90-90 Hip Rotations</a:t>
            </a:r>
          </a:p>
          <a:p>
            <a:pPr indent="-304800" lvl="0" marL="457200" marR="101600" rtl="0">
              <a:spcBef>
                <a:spcPts val="0"/>
              </a:spcBef>
              <a:spcAft>
                <a:spcPts val="0"/>
              </a:spcAft>
              <a:buClr>
                <a:srgbClr val="000000"/>
              </a:buClr>
              <a:buSzPct val="100000"/>
              <a:buChar char="●"/>
            </a:pPr>
            <a:r>
              <a:rPr lang="en" sz="1200">
                <a:solidFill>
                  <a:srgbClr val="000000"/>
                </a:solidFill>
              </a:rPr>
              <a:t>Toe Sitting</a:t>
            </a:r>
          </a:p>
          <a:p>
            <a:pPr indent="-304800" lvl="0" marL="457200" marR="101600" rtl="0">
              <a:spcBef>
                <a:spcPts val="0"/>
              </a:spcBef>
              <a:spcAft>
                <a:spcPts val="0"/>
              </a:spcAft>
              <a:buClr>
                <a:srgbClr val="000000"/>
              </a:buClr>
              <a:buSzPct val="100000"/>
              <a:buChar char="●"/>
            </a:pPr>
            <a:r>
              <a:rPr lang="en" sz="1200">
                <a:solidFill>
                  <a:srgbClr val="000000"/>
                </a:solidFill>
              </a:rPr>
              <a:t>Deep Squat</a:t>
            </a:r>
          </a:p>
          <a:p>
            <a:pPr indent="-304800" lvl="0" marL="457200" marR="101600" rtl="0">
              <a:spcBef>
                <a:spcPts val="0"/>
              </a:spcBef>
              <a:spcAft>
                <a:spcPts val="0"/>
              </a:spcAft>
              <a:buClr>
                <a:srgbClr val="000000"/>
              </a:buClr>
              <a:buSzPct val="100000"/>
              <a:buChar char="●"/>
            </a:pPr>
            <a:r>
              <a:rPr lang="en" sz="1200">
                <a:solidFill>
                  <a:srgbClr val="000000"/>
                </a:solidFill>
              </a:rPr>
              <a:t>Shoulder Protocol</a:t>
            </a:r>
          </a:p>
          <a:p>
            <a:pPr lvl="0" marR="101600" rtl="0">
              <a:spcBef>
                <a:spcPts val="0"/>
              </a:spcBef>
              <a:spcAft>
                <a:spcPts val="0"/>
              </a:spcAft>
              <a:buNone/>
            </a:pPr>
            <a:r>
              <a:t/>
            </a:r>
            <a:endParaRPr sz="1200">
              <a:solidFill>
                <a:srgbClr val="000000"/>
              </a:solidFill>
            </a:endParaRPr>
          </a:p>
          <a:p>
            <a:pPr lvl="0" marR="101600" rtl="0">
              <a:spcBef>
                <a:spcPts val="0"/>
              </a:spcBef>
              <a:spcAft>
                <a:spcPts val="0"/>
              </a:spcAft>
              <a:buClr>
                <a:schemeClr val="dk1"/>
              </a:buClr>
              <a:buSzPct val="91666"/>
              <a:buFont typeface="Arial"/>
              <a:buNone/>
            </a:pPr>
            <a:r>
              <a:rPr b="1" lang="en" sz="1200">
                <a:solidFill>
                  <a:srgbClr val="000000"/>
                </a:solidFill>
              </a:rPr>
              <a:t>Relevance of stretch intensity and position</a:t>
            </a:r>
          </a:p>
          <a:p>
            <a:pPr lvl="0" marR="101600" rtl="0">
              <a:spcBef>
                <a:spcPts val="0"/>
              </a:spcBef>
              <a:spcAft>
                <a:spcPts val="0"/>
              </a:spcAft>
              <a:buClr>
                <a:schemeClr val="dk1"/>
              </a:buClr>
              <a:buSzPct val="91666"/>
              <a:buFont typeface="Arial"/>
              <a:buNone/>
            </a:pPr>
            <a:r>
              <a:rPr lang="en" sz="1200">
                <a:solidFill>
                  <a:srgbClr val="000000"/>
                </a:solidFill>
              </a:rPr>
              <a:t>Four stretch parameters that have been identified as being important for potentially influencing the increase or decrease of flexibility of a joint: </a:t>
            </a:r>
          </a:p>
          <a:p>
            <a:pPr indent="-304800" lvl="0" marL="457200" marR="101600" rtl="0">
              <a:spcBef>
                <a:spcPts val="0"/>
              </a:spcBef>
              <a:spcAft>
                <a:spcPts val="0"/>
              </a:spcAft>
              <a:buClr>
                <a:srgbClr val="000000"/>
              </a:buClr>
              <a:buSzPct val="100000"/>
              <a:buFont typeface="Arial"/>
              <a:buChar char="●"/>
            </a:pPr>
            <a:r>
              <a:rPr lang="en" sz="1200">
                <a:solidFill>
                  <a:srgbClr val="000000"/>
                </a:solidFill>
              </a:rPr>
              <a:t>Intensity</a:t>
            </a:r>
          </a:p>
          <a:p>
            <a:pPr indent="-304800" lvl="0" marL="457200" marR="101600" rtl="0">
              <a:spcBef>
                <a:spcPts val="0"/>
              </a:spcBef>
              <a:spcAft>
                <a:spcPts val="0"/>
              </a:spcAft>
              <a:buClr>
                <a:srgbClr val="000000"/>
              </a:buClr>
              <a:buSzPct val="100000"/>
              <a:buFont typeface="Arial"/>
              <a:buChar char="●"/>
            </a:pPr>
            <a:r>
              <a:rPr lang="en" sz="1200">
                <a:solidFill>
                  <a:srgbClr val="000000"/>
                </a:solidFill>
              </a:rPr>
              <a:t>Duration</a:t>
            </a:r>
          </a:p>
          <a:p>
            <a:pPr indent="-304800" lvl="0" marL="457200" marR="101600" rtl="0">
              <a:spcBef>
                <a:spcPts val="0"/>
              </a:spcBef>
              <a:spcAft>
                <a:spcPts val="0"/>
              </a:spcAft>
              <a:buClr>
                <a:srgbClr val="000000"/>
              </a:buClr>
              <a:buSzPct val="100000"/>
              <a:buFont typeface="Arial"/>
              <a:buChar char="●"/>
            </a:pPr>
            <a:r>
              <a:rPr lang="en" sz="1200">
                <a:solidFill>
                  <a:srgbClr val="000000"/>
                </a:solidFill>
              </a:rPr>
              <a:t>Frequency</a:t>
            </a:r>
          </a:p>
          <a:p>
            <a:pPr indent="-304800" lvl="0" marL="457200" marR="101600" rtl="0">
              <a:spcBef>
                <a:spcPts val="0"/>
              </a:spcBef>
              <a:spcAft>
                <a:spcPts val="0"/>
              </a:spcAft>
              <a:buClr>
                <a:srgbClr val="000000"/>
              </a:buClr>
              <a:buSzPct val="100000"/>
              <a:buFont typeface="Arial"/>
              <a:buChar char="●"/>
            </a:pPr>
            <a:r>
              <a:rPr lang="en" sz="1200">
                <a:solidFill>
                  <a:srgbClr val="000000"/>
                </a:solidFill>
              </a:rPr>
              <a:t>Position </a:t>
            </a:r>
          </a:p>
          <a:p>
            <a:pPr lvl="0" marR="101600" rtl="0">
              <a:spcBef>
                <a:spcPts val="0"/>
              </a:spcBef>
              <a:spcAft>
                <a:spcPts val="0"/>
              </a:spcAft>
              <a:buNone/>
            </a:pPr>
            <a:r>
              <a:t/>
            </a:r>
            <a:endParaRPr sz="1200">
              <a:solidFill>
                <a:srgbClr val="000000"/>
              </a:solidFill>
            </a:endParaRPr>
          </a:p>
          <a:p>
            <a:pPr lvl="0" marR="101600" rtl="0">
              <a:spcBef>
                <a:spcPts val="0"/>
              </a:spcBef>
              <a:spcAft>
                <a:spcPts val="0"/>
              </a:spcAft>
              <a:buClr>
                <a:schemeClr val="dk1"/>
              </a:buClr>
              <a:buSzPct val="91666"/>
              <a:buFont typeface="Arial"/>
              <a:buNone/>
            </a:pPr>
            <a:r>
              <a:rPr lang="en" sz="1200">
                <a:solidFill>
                  <a:srgbClr val="000000"/>
                </a:solidFill>
              </a:rPr>
              <a:t>Apostolopoulos et al. (2015). The relevance of stretch intensity and position-a systematic review. Front Psychol.</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0" name="Shape 670"/>
        <p:cNvGrpSpPr/>
        <p:nvPr/>
      </p:nvGrpSpPr>
      <p:grpSpPr>
        <a:xfrm>
          <a:off x="0" y="0"/>
          <a:ext cx="0" cy="0"/>
          <a:chOff x="0" y="0"/>
          <a:chExt cx="0" cy="0"/>
        </a:xfrm>
      </p:grpSpPr>
      <p:sp>
        <p:nvSpPr>
          <p:cNvPr id="671" name="Shape 671"/>
          <p:cNvSpPr txBox="1"/>
          <p:nvPr>
            <p:ph idx="4294967295" type="title"/>
          </p:nvPr>
        </p:nvSpPr>
        <p:spPr>
          <a:xfrm>
            <a:off x="149250" y="205975"/>
            <a:ext cx="5017200" cy="574800"/>
          </a:xfrm>
          <a:prstGeom prst="rect">
            <a:avLst/>
          </a:prstGeom>
        </p:spPr>
        <p:txBody>
          <a:bodyPr anchorCtr="0" anchor="ctr" bIns="91425" lIns="91425" rIns="91425" tIns="91425">
            <a:noAutofit/>
          </a:bodyPr>
          <a:lstStyle/>
          <a:p>
            <a:pPr lvl="0">
              <a:spcBef>
                <a:spcPts val="0"/>
              </a:spcBef>
              <a:buNone/>
            </a:pPr>
            <a:r>
              <a:rPr lang="en" sz="3600">
                <a:solidFill>
                  <a:srgbClr val="000000"/>
                </a:solidFill>
              </a:rPr>
              <a:t>Field</a:t>
            </a:r>
            <a:r>
              <a:rPr lang="en" sz="3600">
                <a:solidFill>
                  <a:srgbClr val="000000"/>
                </a:solidFill>
              </a:rPr>
              <a:t> Notes: Treatment</a:t>
            </a:r>
          </a:p>
        </p:txBody>
      </p:sp>
      <p:sp>
        <p:nvSpPr>
          <p:cNvPr id="672" name="Shape 672"/>
          <p:cNvSpPr txBox="1"/>
          <p:nvPr>
            <p:ph idx="4294967295" type="body"/>
          </p:nvPr>
        </p:nvSpPr>
        <p:spPr>
          <a:xfrm>
            <a:off x="0" y="884675"/>
            <a:ext cx="9144000" cy="4258800"/>
          </a:xfrm>
          <a:prstGeom prst="rect">
            <a:avLst/>
          </a:prstGeom>
        </p:spPr>
        <p:txBody>
          <a:bodyPr anchorCtr="0" anchor="t" bIns="91425" lIns="91425" rIns="91425" tIns="91425">
            <a:noAutofit/>
          </a:bodyPr>
          <a:lstStyle/>
          <a:p>
            <a:pPr indent="-311150" lvl="0" marL="457200" rtl="0">
              <a:lnSpc>
                <a:spcPct val="100000"/>
              </a:lnSpc>
              <a:spcBef>
                <a:spcPts val="0"/>
              </a:spcBef>
              <a:buSzPct val="100000"/>
            </a:pPr>
            <a:r>
              <a:rPr b="1" lang="en" sz="1300"/>
              <a:t>Biopsychosocial Framework -</a:t>
            </a:r>
            <a:r>
              <a:rPr lang="en" sz="1300"/>
              <a:t> Massage therapists are professionally trained to treat active individuals, they specialize in a clinically-oriented approach that helps alleviate the musculoskeletal disorders associated with everyday stress, physical manifestation of mental distress, muscular overuse and many persistent pain syndromes. </a:t>
            </a:r>
          </a:p>
          <a:p>
            <a:pPr lvl="0" rtl="0">
              <a:lnSpc>
                <a:spcPct val="100000"/>
              </a:lnSpc>
              <a:spcBef>
                <a:spcPts val="0"/>
              </a:spcBef>
              <a:buNone/>
            </a:pPr>
            <a:r>
              <a:t/>
            </a:r>
            <a:endParaRPr sz="1300"/>
          </a:p>
          <a:p>
            <a:pPr indent="-311150" lvl="0" marL="457200" rtl="0">
              <a:lnSpc>
                <a:spcPct val="100000"/>
              </a:lnSpc>
              <a:spcBef>
                <a:spcPts val="0"/>
              </a:spcBef>
              <a:buSzPct val="100000"/>
            </a:pPr>
            <a:r>
              <a:rPr b="1" lang="en" sz="1300"/>
              <a:t>Responses are Multifactorial - </a:t>
            </a:r>
            <a:r>
              <a:rPr lang="en" sz="1300"/>
              <a:t>Clinical considerations, such as optimal timing of treatment and mechanism of action are important considerations in weighing the choice between duration and treatments approach.</a:t>
            </a:r>
          </a:p>
          <a:p>
            <a:pPr lvl="0" marR="101600" rtl="0">
              <a:lnSpc>
                <a:spcPct val="100000"/>
              </a:lnSpc>
              <a:spcBef>
                <a:spcPts val="0"/>
              </a:spcBef>
              <a:buNone/>
            </a:pPr>
            <a:r>
              <a:t/>
            </a:r>
            <a:endParaRPr b="1" sz="1300">
              <a:solidFill>
                <a:srgbClr val="000000"/>
              </a:solidFill>
            </a:endParaRPr>
          </a:p>
          <a:p>
            <a:pPr indent="-311150" lvl="0" marL="457200" marR="101600" rtl="0">
              <a:lnSpc>
                <a:spcPct val="100000"/>
              </a:lnSpc>
              <a:spcBef>
                <a:spcPts val="0"/>
              </a:spcBef>
              <a:buClr>
                <a:srgbClr val="000000"/>
              </a:buClr>
              <a:buSzPct val="100000"/>
            </a:pPr>
            <a:r>
              <a:rPr b="1" lang="en" sz="1300">
                <a:solidFill>
                  <a:srgbClr val="000000"/>
                </a:solidFill>
              </a:rPr>
              <a:t>Contextual Aided Recovery - </a:t>
            </a:r>
            <a:r>
              <a:rPr lang="en" sz="1300">
                <a:solidFill>
                  <a:srgbClr val="000000"/>
                </a:solidFill>
              </a:rPr>
              <a:t>What you say to an injured athlete can change their perception of their injury- for better or worse. </a:t>
            </a:r>
          </a:p>
          <a:p>
            <a:pPr lvl="0" marR="101600" rtl="0">
              <a:lnSpc>
                <a:spcPct val="100000"/>
              </a:lnSpc>
              <a:spcBef>
                <a:spcPts val="0"/>
              </a:spcBef>
              <a:buNone/>
            </a:pPr>
            <a:r>
              <a:t/>
            </a:r>
            <a:endParaRPr sz="1300">
              <a:solidFill>
                <a:srgbClr val="000000"/>
              </a:solidFill>
            </a:endParaRPr>
          </a:p>
          <a:p>
            <a:pPr indent="-311150" lvl="0" marL="457200" rtl="0">
              <a:lnSpc>
                <a:spcPct val="100000"/>
              </a:lnSpc>
              <a:spcBef>
                <a:spcPts val="0"/>
              </a:spcBef>
              <a:spcAft>
                <a:spcPts val="1600"/>
              </a:spcAft>
              <a:buClr>
                <a:srgbClr val="000000"/>
              </a:buClr>
              <a:buSzPct val="100000"/>
            </a:pPr>
            <a:r>
              <a:rPr b="1" lang="en" sz="1300"/>
              <a:t>Pain Neuroscience Education - </a:t>
            </a:r>
            <a:r>
              <a:rPr lang="en" sz="1300"/>
              <a:t>communicating to patients that biological, psychological (i.e. thoughts, emotions, and behaviors) and social (i.e. work and culture) factors play a significant role in the experience and reduction of pain (Louw et al. 2016).</a:t>
            </a:r>
          </a:p>
          <a:p>
            <a:pPr lvl="0" rtl="0">
              <a:lnSpc>
                <a:spcPct val="100000"/>
              </a:lnSpc>
              <a:spcBef>
                <a:spcPts val="0"/>
              </a:spcBef>
              <a:spcAft>
                <a:spcPts val="1600"/>
              </a:spcAft>
              <a:buNone/>
            </a:pPr>
            <a:r>
              <a:t/>
            </a:r>
            <a:endParaRPr sz="1300"/>
          </a:p>
          <a:p>
            <a:pPr lvl="0" rtl="0">
              <a:lnSpc>
                <a:spcPct val="100000"/>
              </a:lnSpc>
              <a:spcBef>
                <a:spcPts val="0"/>
              </a:spcBef>
              <a:spcAft>
                <a:spcPts val="1600"/>
              </a:spcAft>
              <a:buNone/>
            </a:pPr>
            <a:r>
              <a:t/>
            </a:r>
            <a:endParaRPr sz="1300"/>
          </a:p>
          <a:p>
            <a:pPr lvl="0" rtl="0">
              <a:lnSpc>
                <a:spcPct val="100000"/>
              </a:lnSpc>
              <a:spcBef>
                <a:spcPts val="0"/>
              </a:spcBef>
              <a:spcAft>
                <a:spcPts val="1600"/>
              </a:spcAft>
              <a:buNone/>
            </a:pPr>
            <a:r>
              <a:rPr lang="en" sz="1300"/>
              <a:t>Louw et al. (2016). The efficacy of pain neuroscience education on musculoskeletal pain: A systematic review of the literature. Journal Physiotherapy Theory and Practice.</a:t>
            </a:r>
          </a:p>
        </p:txBody>
      </p:sp>
      <p:sp>
        <p:nvSpPr>
          <p:cNvPr id="673" name="Shape 673"/>
          <p:cNvSpPr txBox="1"/>
          <p:nvPr/>
        </p:nvSpPr>
        <p:spPr>
          <a:xfrm>
            <a:off x="5235350" y="28075"/>
            <a:ext cx="3559200" cy="930600"/>
          </a:xfrm>
          <a:prstGeom prst="rect">
            <a:avLst/>
          </a:prstGeom>
          <a:noFill/>
          <a:ln>
            <a:noFill/>
          </a:ln>
        </p:spPr>
        <p:txBody>
          <a:bodyPr anchorCtr="0" anchor="t" bIns="91425" lIns="91425" rIns="91425" tIns="91425">
            <a:noAutofit/>
          </a:bodyPr>
          <a:lstStyle/>
          <a:p>
            <a:pPr lvl="0" marR="101600" rtl="0">
              <a:spcBef>
                <a:spcPts val="0"/>
              </a:spcBef>
              <a:buClr>
                <a:schemeClr val="dk1"/>
              </a:buClr>
              <a:buSzPct val="91666"/>
              <a:buFont typeface="Arial"/>
              <a:buNone/>
            </a:pPr>
            <a:r>
              <a:rPr lang="en" sz="1200">
                <a:solidFill>
                  <a:schemeClr val="dk1"/>
                </a:solidFill>
                <a:latin typeface="Georgia"/>
                <a:ea typeface="Georgia"/>
                <a:cs typeface="Georgia"/>
                <a:sym typeface="Georgia"/>
              </a:rPr>
              <a:t>“Our practice is really very simple, even though it takes many years of dedicated practice and study to actually make it simple.”</a:t>
            </a:r>
          </a:p>
          <a:p>
            <a:pPr lvl="0" marR="101600" rtl="0">
              <a:spcBef>
                <a:spcPts val="0"/>
              </a:spcBef>
              <a:buClr>
                <a:schemeClr val="dk1"/>
              </a:buClr>
              <a:buSzPct val="91666"/>
              <a:buFont typeface="Arial"/>
              <a:buNone/>
            </a:pPr>
            <a:r>
              <a:rPr lang="en" sz="1200">
                <a:solidFill>
                  <a:schemeClr val="dk1"/>
                </a:solidFill>
                <a:latin typeface="Georgia"/>
                <a:ea typeface="Georgia"/>
                <a:cs typeface="Georgia"/>
                <a:sym typeface="Georgia"/>
              </a:rPr>
              <a:t>-Dr. Alejandro Elorriaga Claraco</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7" name="Shape 677"/>
        <p:cNvGrpSpPr/>
        <p:nvPr/>
      </p:nvGrpSpPr>
      <p:grpSpPr>
        <a:xfrm>
          <a:off x="0" y="0"/>
          <a:ext cx="0" cy="0"/>
          <a:chOff x="0" y="0"/>
          <a:chExt cx="0" cy="0"/>
        </a:xfrm>
      </p:grpSpPr>
      <p:sp>
        <p:nvSpPr>
          <p:cNvPr id="678" name="Shape 678"/>
          <p:cNvSpPr txBox="1"/>
          <p:nvPr/>
        </p:nvSpPr>
        <p:spPr>
          <a:xfrm>
            <a:off x="0" y="80375"/>
            <a:ext cx="6750900" cy="5063100"/>
          </a:xfrm>
          <a:prstGeom prst="rect">
            <a:avLst/>
          </a:prstGeom>
          <a:noFill/>
          <a:ln>
            <a:noFill/>
          </a:ln>
        </p:spPr>
        <p:txBody>
          <a:bodyPr anchorCtr="0" anchor="t" bIns="91425" lIns="91425" rIns="91425" tIns="91425">
            <a:noAutofit/>
          </a:bodyPr>
          <a:lstStyle/>
          <a:p>
            <a:pPr lvl="0">
              <a:spcBef>
                <a:spcPts val="0"/>
              </a:spcBef>
              <a:buClr>
                <a:schemeClr val="dk1"/>
              </a:buClr>
              <a:buSzPct val="36666"/>
              <a:buFont typeface="Arial"/>
              <a:buNone/>
            </a:pPr>
            <a:r>
              <a:rPr lang="en" sz="3000">
                <a:solidFill>
                  <a:schemeClr val="dk1"/>
                </a:solidFill>
                <a:latin typeface="Georgia"/>
                <a:ea typeface="Georgia"/>
                <a:cs typeface="Georgia"/>
                <a:sym typeface="Georgia"/>
              </a:rPr>
              <a:t>Field Notes: The Assessment Process</a:t>
            </a:r>
          </a:p>
          <a:p>
            <a:pPr lvl="0">
              <a:spcBef>
                <a:spcPts val="0"/>
              </a:spcBef>
              <a:buNone/>
            </a:pPr>
            <a:r>
              <a:t/>
            </a:r>
            <a:endParaRPr>
              <a:latin typeface="Georgia"/>
              <a:ea typeface="Georgia"/>
              <a:cs typeface="Georgia"/>
              <a:sym typeface="Georgia"/>
            </a:endParaRPr>
          </a:p>
          <a:p>
            <a:pPr indent="-228600" lvl="0" marL="457200" rtl="0">
              <a:spcBef>
                <a:spcPts val="0"/>
              </a:spcBef>
              <a:buClr>
                <a:schemeClr val="dk1"/>
              </a:buClr>
              <a:buFont typeface="Georgia"/>
              <a:buChar char="●"/>
            </a:pPr>
            <a:r>
              <a:rPr b="1" lang="en">
                <a:solidFill>
                  <a:schemeClr val="dk1"/>
                </a:solidFill>
                <a:latin typeface="Georgia"/>
                <a:ea typeface="Georgia"/>
                <a:cs typeface="Georgia"/>
                <a:sym typeface="Georgia"/>
              </a:rPr>
              <a:t>Person-centred approach -</a:t>
            </a:r>
            <a:r>
              <a:rPr lang="en">
                <a:solidFill>
                  <a:schemeClr val="dk1"/>
                </a:solidFill>
                <a:latin typeface="Georgia"/>
                <a:ea typeface="Georgia"/>
                <a:cs typeface="Georgia"/>
                <a:sym typeface="Georgia"/>
              </a:rPr>
              <a:t> An individualized examination based on patient presentation, goals and preferences.</a:t>
            </a:r>
          </a:p>
          <a:p>
            <a:pPr lvl="0" rtl="0">
              <a:spcBef>
                <a:spcPts val="0"/>
              </a:spcBef>
              <a:buNone/>
            </a:pPr>
            <a:r>
              <a:t/>
            </a:r>
            <a:endParaRPr>
              <a:solidFill>
                <a:schemeClr val="dk1"/>
              </a:solidFill>
              <a:latin typeface="Georgia"/>
              <a:ea typeface="Georgia"/>
              <a:cs typeface="Georgia"/>
              <a:sym typeface="Georgia"/>
            </a:endParaRPr>
          </a:p>
          <a:p>
            <a:pPr indent="-228600" lvl="0" marL="457200" rtl="0">
              <a:spcBef>
                <a:spcPts val="0"/>
              </a:spcBef>
              <a:buClr>
                <a:schemeClr val="dk1"/>
              </a:buClr>
              <a:buFont typeface="Georgia"/>
              <a:buChar char="●"/>
            </a:pPr>
            <a:r>
              <a:rPr b="1" lang="en">
                <a:solidFill>
                  <a:schemeClr val="dk1"/>
                </a:solidFill>
                <a:latin typeface="Georgia"/>
                <a:ea typeface="Georgia"/>
                <a:cs typeface="Georgia"/>
                <a:sym typeface="Georgia"/>
              </a:rPr>
              <a:t>Multidimensional patient profiles -</a:t>
            </a:r>
            <a:r>
              <a:rPr lang="en">
                <a:solidFill>
                  <a:schemeClr val="dk1"/>
                </a:solidFill>
                <a:latin typeface="Georgia"/>
                <a:ea typeface="Georgia"/>
                <a:cs typeface="Georgia"/>
                <a:sym typeface="Georgia"/>
              </a:rPr>
              <a:t> Assessment of sports injuries based on subjective information (patient history) and objective information (i.e., observation and inspection, palpation, and special testing) to recognize and identify issues contributing to the condition.</a:t>
            </a:r>
          </a:p>
          <a:p>
            <a:pPr indent="-228600" lvl="1" marL="914400" marR="101600" rtl="0">
              <a:spcBef>
                <a:spcPts val="0"/>
              </a:spcBef>
              <a:buClr>
                <a:schemeClr val="dk1"/>
              </a:buClr>
              <a:buFont typeface="Georgia"/>
              <a:buChar char="○"/>
            </a:pPr>
            <a:r>
              <a:rPr b="1" lang="en">
                <a:solidFill>
                  <a:schemeClr val="dk1"/>
                </a:solidFill>
                <a:latin typeface="Georgia"/>
                <a:ea typeface="Georgia"/>
                <a:cs typeface="Georgia"/>
                <a:sym typeface="Georgia"/>
              </a:rPr>
              <a:t>H</a:t>
            </a:r>
            <a:r>
              <a:rPr lang="en">
                <a:solidFill>
                  <a:schemeClr val="dk1"/>
                </a:solidFill>
                <a:latin typeface="Georgia"/>
                <a:ea typeface="Georgia"/>
                <a:cs typeface="Georgia"/>
                <a:sym typeface="Georgia"/>
              </a:rPr>
              <a:t>istory</a:t>
            </a:r>
          </a:p>
          <a:p>
            <a:pPr indent="-228600" lvl="1" marL="914400" marR="101600" rtl="0">
              <a:spcBef>
                <a:spcPts val="0"/>
              </a:spcBef>
              <a:buClr>
                <a:schemeClr val="dk1"/>
              </a:buClr>
              <a:buFont typeface="Georgia"/>
              <a:buChar char="○"/>
            </a:pPr>
            <a:r>
              <a:rPr b="1" lang="en">
                <a:solidFill>
                  <a:schemeClr val="dk1"/>
                </a:solidFill>
                <a:latin typeface="Georgia"/>
                <a:ea typeface="Georgia"/>
                <a:cs typeface="Georgia"/>
                <a:sym typeface="Georgia"/>
              </a:rPr>
              <a:t>O</a:t>
            </a:r>
            <a:r>
              <a:rPr lang="en">
                <a:solidFill>
                  <a:schemeClr val="dk1"/>
                </a:solidFill>
                <a:latin typeface="Georgia"/>
                <a:ea typeface="Georgia"/>
                <a:cs typeface="Georgia"/>
                <a:sym typeface="Georgia"/>
              </a:rPr>
              <a:t>bservation</a:t>
            </a:r>
          </a:p>
          <a:p>
            <a:pPr indent="-228600" lvl="1" marL="914400" marR="101600" rtl="0">
              <a:spcBef>
                <a:spcPts val="0"/>
              </a:spcBef>
              <a:buClr>
                <a:schemeClr val="dk1"/>
              </a:buClr>
              <a:buFont typeface="Georgia"/>
              <a:buChar char="○"/>
            </a:pPr>
            <a:r>
              <a:rPr b="1" lang="en">
                <a:solidFill>
                  <a:schemeClr val="dk1"/>
                </a:solidFill>
                <a:latin typeface="Georgia"/>
                <a:ea typeface="Georgia"/>
                <a:cs typeface="Georgia"/>
                <a:sym typeface="Georgia"/>
              </a:rPr>
              <a:t>P</a:t>
            </a:r>
            <a:r>
              <a:rPr lang="en">
                <a:solidFill>
                  <a:schemeClr val="dk1"/>
                </a:solidFill>
                <a:latin typeface="Georgia"/>
                <a:ea typeface="Georgia"/>
                <a:cs typeface="Georgia"/>
                <a:sym typeface="Georgia"/>
              </a:rPr>
              <a:t>alpation</a:t>
            </a:r>
          </a:p>
          <a:p>
            <a:pPr indent="-228600" lvl="1" marL="914400" marR="101600" rtl="0">
              <a:spcBef>
                <a:spcPts val="0"/>
              </a:spcBef>
              <a:buClr>
                <a:schemeClr val="dk1"/>
              </a:buClr>
              <a:buFont typeface="Georgia"/>
              <a:buChar char="○"/>
            </a:pPr>
            <a:r>
              <a:rPr b="1" lang="en">
                <a:solidFill>
                  <a:schemeClr val="dk1"/>
                </a:solidFill>
                <a:latin typeface="Georgia"/>
                <a:ea typeface="Georgia"/>
                <a:cs typeface="Georgia"/>
                <a:sym typeface="Georgia"/>
              </a:rPr>
              <a:t>S</a:t>
            </a:r>
            <a:r>
              <a:rPr lang="en">
                <a:solidFill>
                  <a:schemeClr val="dk1"/>
                </a:solidFill>
                <a:latin typeface="Georgia"/>
                <a:ea typeface="Georgia"/>
                <a:cs typeface="Georgia"/>
                <a:sym typeface="Georgia"/>
              </a:rPr>
              <a:t>pecial Testing</a:t>
            </a:r>
          </a:p>
          <a:p>
            <a:pPr lvl="0" marR="101600" rtl="0">
              <a:spcBef>
                <a:spcPts val="0"/>
              </a:spcBef>
              <a:buNone/>
            </a:pPr>
            <a:r>
              <a:t/>
            </a:r>
            <a:endParaRPr>
              <a:solidFill>
                <a:schemeClr val="dk1"/>
              </a:solidFill>
              <a:latin typeface="Georgia"/>
              <a:ea typeface="Georgia"/>
              <a:cs typeface="Georgia"/>
              <a:sym typeface="Georgia"/>
            </a:endParaRPr>
          </a:p>
          <a:p>
            <a:pPr indent="-228600" lvl="0" marL="457200" rtl="0">
              <a:spcBef>
                <a:spcPts val="0"/>
              </a:spcBef>
              <a:buClr>
                <a:schemeClr val="dk1"/>
              </a:buClr>
              <a:buFont typeface="Georgia"/>
              <a:buChar char="●"/>
            </a:pPr>
            <a:r>
              <a:rPr lang="en">
                <a:solidFill>
                  <a:schemeClr val="dk1"/>
                </a:solidFill>
                <a:latin typeface="Georgia"/>
                <a:ea typeface="Georgia"/>
                <a:cs typeface="Georgia"/>
                <a:sym typeface="Georgia"/>
              </a:rPr>
              <a:t>Special tests are good at reproducing pain but not great at telling us where the symptoms are coming from (Hegedus et al. 2017).</a:t>
            </a:r>
          </a:p>
          <a:p>
            <a:pPr lvl="0" marR="101600" rtl="0">
              <a:spcBef>
                <a:spcPts val="0"/>
              </a:spcBef>
              <a:buNone/>
            </a:pPr>
            <a:r>
              <a:t/>
            </a:r>
            <a:endParaRPr>
              <a:solidFill>
                <a:schemeClr val="dk1"/>
              </a:solidFill>
              <a:latin typeface="Georgia"/>
              <a:ea typeface="Georgia"/>
              <a:cs typeface="Georgia"/>
              <a:sym typeface="Georgia"/>
            </a:endParaRPr>
          </a:p>
          <a:p>
            <a:pPr lvl="0" marR="101600" rtl="0">
              <a:spcBef>
                <a:spcPts val="0"/>
              </a:spcBef>
              <a:buClr>
                <a:schemeClr val="dk1"/>
              </a:buClr>
              <a:buFont typeface="Arial"/>
              <a:buNone/>
            </a:pPr>
            <a:r>
              <a:rPr lang="en">
                <a:solidFill>
                  <a:schemeClr val="dk1"/>
                </a:solidFill>
                <a:latin typeface="Georgia"/>
                <a:ea typeface="Georgia"/>
                <a:cs typeface="Georgia"/>
                <a:sym typeface="Georgia"/>
              </a:rPr>
              <a:t>Hegedus et al. (2017). Orthopaedic special tests and diagnostic accuracy studies: house wine served in very cheap containers. Br J Sports Med.</a:t>
            </a:r>
          </a:p>
        </p:txBody>
      </p:sp>
      <p:pic>
        <p:nvPicPr>
          <p:cNvPr descr="birdbush.jpg" id="679" name="Shape 679"/>
          <p:cNvPicPr preferRelativeResize="0"/>
          <p:nvPr/>
        </p:nvPicPr>
        <p:blipFill>
          <a:blip r:embed="rId3">
            <a:alphaModFix/>
          </a:blip>
          <a:stretch>
            <a:fillRect/>
          </a:stretch>
        </p:blipFill>
        <p:spPr>
          <a:xfrm>
            <a:off x="6750850" y="0"/>
            <a:ext cx="2393150" cy="2076074"/>
          </a:xfrm>
          <a:prstGeom prst="rect">
            <a:avLst/>
          </a:prstGeom>
          <a:noFill/>
          <a:ln>
            <a:noFill/>
          </a:ln>
        </p:spPr>
      </p:pic>
      <p:sp>
        <p:nvSpPr>
          <p:cNvPr id="680" name="Shape 680"/>
          <p:cNvSpPr txBox="1"/>
          <p:nvPr/>
        </p:nvSpPr>
        <p:spPr>
          <a:xfrm>
            <a:off x="6871325" y="2135500"/>
            <a:ext cx="2152200" cy="1974600"/>
          </a:xfrm>
          <a:prstGeom prst="rect">
            <a:avLst/>
          </a:prstGeom>
          <a:noFill/>
          <a:ln>
            <a:noFill/>
          </a:ln>
        </p:spPr>
        <p:txBody>
          <a:bodyPr anchorCtr="0" anchor="t" bIns="91425" lIns="91425" rIns="91425" tIns="91425">
            <a:noAutofit/>
          </a:bodyPr>
          <a:lstStyle/>
          <a:p>
            <a:pPr lvl="0" marR="101600" rtl="0">
              <a:spcBef>
                <a:spcPts val="0"/>
              </a:spcBef>
              <a:buClr>
                <a:schemeClr val="dk1"/>
              </a:buClr>
              <a:buFont typeface="Arial"/>
              <a:buNone/>
            </a:pPr>
            <a:r>
              <a:rPr lang="en">
                <a:solidFill>
                  <a:schemeClr val="dk1"/>
                </a:solidFill>
                <a:latin typeface="Georgia"/>
                <a:ea typeface="Georgia"/>
                <a:cs typeface="Georgia"/>
                <a:sym typeface="Georgia"/>
              </a:rPr>
              <a:t>“There are no secrets, there is only understanding, and a lengthy process of refinement of this understanding.”</a:t>
            </a:r>
          </a:p>
          <a:p>
            <a:pPr lvl="0" marR="101600" rtl="0">
              <a:spcBef>
                <a:spcPts val="0"/>
              </a:spcBef>
              <a:buClr>
                <a:schemeClr val="dk1"/>
              </a:buClr>
              <a:buFont typeface="Arial"/>
              <a:buNone/>
            </a:pPr>
            <a:r>
              <a:rPr lang="en">
                <a:solidFill>
                  <a:schemeClr val="dk1"/>
                </a:solidFill>
                <a:latin typeface="Georgia"/>
                <a:ea typeface="Georgia"/>
                <a:cs typeface="Georgia"/>
                <a:sym typeface="Georgia"/>
              </a:rPr>
              <a:t>-Dr. Alejandro Elorriaga Claraco</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4" name="Shape 684"/>
        <p:cNvGrpSpPr/>
        <p:nvPr/>
      </p:nvGrpSpPr>
      <p:grpSpPr>
        <a:xfrm>
          <a:off x="0" y="0"/>
          <a:ext cx="0" cy="0"/>
          <a:chOff x="0" y="0"/>
          <a:chExt cx="0" cy="0"/>
        </a:xfrm>
      </p:grpSpPr>
      <p:sp>
        <p:nvSpPr>
          <p:cNvPr id="685" name="Shape 685"/>
          <p:cNvSpPr txBox="1"/>
          <p:nvPr/>
        </p:nvSpPr>
        <p:spPr>
          <a:xfrm>
            <a:off x="-50" y="34450"/>
            <a:ext cx="9144000" cy="5078100"/>
          </a:xfrm>
          <a:prstGeom prst="rect">
            <a:avLst/>
          </a:prstGeom>
          <a:noFill/>
          <a:ln>
            <a:noFill/>
          </a:ln>
        </p:spPr>
        <p:txBody>
          <a:bodyPr anchorCtr="0" anchor="t" bIns="91425" lIns="91425" rIns="91425" tIns="91425">
            <a:noAutofit/>
          </a:bodyPr>
          <a:lstStyle/>
          <a:p>
            <a:pPr lvl="0" rtl="0">
              <a:spcBef>
                <a:spcPts val="0"/>
              </a:spcBef>
              <a:buNone/>
            </a:pPr>
            <a:r>
              <a:rPr b="1" lang="en" sz="2400">
                <a:solidFill>
                  <a:schemeClr val="dk1"/>
                </a:solidFill>
                <a:latin typeface="Georgia"/>
                <a:ea typeface="Georgia"/>
                <a:cs typeface="Georgia"/>
                <a:sym typeface="Georgia"/>
              </a:rPr>
              <a:t>Take Home- </a:t>
            </a:r>
            <a:r>
              <a:rPr lang="en" sz="2400">
                <a:solidFill>
                  <a:schemeClr val="dk1"/>
                </a:solidFill>
                <a:latin typeface="Georgia"/>
                <a:ea typeface="Georgia"/>
                <a:cs typeface="Georgia"/>
                <a:sym typeface="Georgia"/>
              </a:rPr>
              <a:t>Massage therapy is a non-pharmacological therapeutic intervention that is simple to carry out, economical, and has very few side effects. </a:t>
            </a:r>
          </a:p>
          <a:p>
            <a:pPr lvl="0" rtl="0">
              <a:spcBef>
                <a:spcPts val="0"/>
              </a:spcBef>
              <a:buNone/>
            </a:pPr>
            <a:r>
              <a:t/>
            </a:r>
            <a:endParaRPr>
              <a:solidFill>
                <a:schemeClr val="dk1"/>
              </a:solidFill>
              <a:latin typeface="Georgia"/>
              <a:ea typeface="Georgia"/>
              <a:cs typeface="Georgia"/>
              <a:sym typeface="Georgia"/>
            </a:endParaRPr>
          </a:p>
          <a:p>
            <a:pPr indent="-330200" lvl="0" marL="457200" rtl="0">
              <a:spcBef>
                <a:spcPts val="0"/>
              </a:spcBef>
              <a:buClr>
                <a:schemeClr val="dk1"/>
              </a:buClr>
              <a:buSzPct val="100000"/>
              <a:buFont typeface="Georgia"/>
              <a:buChar char="●"/>
            </a:pPr>
            <a:r>
              <a:rPr b="1" lang="en" sz="1600">
                <a:solidFill>
                  <a:schemeClr val="dk1"/>
                </a:solidFill>
                <a:latin typeface="Georgia"/>
                <a:ea typeface="Georgia"/>
                <a:cs typeface="Georgia"/>
                <a:sym typeface="Georgia"/>
              </a:rPr>
              <a:t>Biological and psychosocial therapeutic mechanisms interplay in a complex manner </a:t>
            </a:r>
          </a:p>
          <a:p>
            <a:pPr lvl="0" rtl="0">
              <a:spcBef>
                <a:spcPts val="0"/>
              </a:spcBef>
              <a:buNone/>
            </a:pPr>
            <a:r>
              <a:t/>
            </a:r>
            <a:endParaRPr sz="1600">
              <a:solidFill>
                <a:schemeClr val="dk1"/>
              </a:solidFill>
              <a:latin typeface="Georgia"/>
              <a:ea typeface="Georgia"/>
              <a:cs typeface="Georgia"/>
              <a:sym typeface="Georgia"/>
            </a:endParaRPr>
          </a:p>
          <a:p>
            <a:pPr indent="-330200" lvl="0" marL="457200" marR="101600" rtl="0">
              <a:spcBef>
                <a:spcPts val="0"/>
              </a:spcBef>
              <a:buClr>
                <a:schemeClr val="dk1"/>
              </a:buClr>
              <a:buSzPct val="100000"/>
              <a:buFont typeface="Georgia"/>
              <a:buChar char="●"/>
            </a:pPr>
            <a:r>
              <a:rPr b="1" lang="en" sz="1600">
                <a:solidFill>
                  <a:schemeClr val="dk1"/>
                </a:solidFill>
                <a:latin typeface="Georgia"/>
                <a:ea typeface="Georgia"/>
                <a:cs typeface="Georgia"/>
                <a:sym typeface="Georgia"/>
              </a:rPr>
              <a:t>Create a safe, positive therapeutic environment -</a:t>
            </a:r>
            <a:r>
              <a:rPr lang="en" sz="1600">
                <a:solidFill>
                  <a:schemeClr val="dk1"/>
                </a:solidFill>
                <a:latin typeface="Georgia"/>
                <a:ea typeface="Georgia"/>
                <a:cs typeface="Georgia"/>
                <a:sym typeface="Georgia"/>
              </a:rPr>
              <a:t> Sometimes irrespective of treatment approach, simply engaging with the patient has the potential to reduce the impact of pain and improve quality of life. </a:t>
            </a:r>
          </a:p>
          <a:p>
            <a:pPr lvl="0" marR="101600" rtl="0">
              <a:spcBef>
                <a:spcPts val="0"/>
              </a:spcBef>
              <a:buNone/>
            </a:pPr>
            <a:r>
              <a:t/>
            </a:r>
            <a:endParaRPr sz="1600">
              <a:solidFill>
                <a:schemeClr val="dk1"/>
              </a:solidFill>
              <a:latin typeface="Georgia"/>
              <a:ea typeface="Georgia"/>
              <a:cs typeface="Georgia"/>
              <a:sym typeface="Georgia"/>
            </a:endParaRPr>
          </a:p>
          <a:p>
            <a:pPr indent="-330200" lvl="0" marL="457200" marR="101600" rtl="0">
              <a:spcBef>
                <a:spcPts val="0"/>
              </a:spcBef>
              <a:buClr>
                <a:schemeClr val="dk1"/>
              </a:buClr>
              <a:buSzPct val="100000"/>
              <a:buFont typeface="Georgia"/>
              <a:buChar char="●"/>
            </a:pPr>
            <a:r>
              <a:rPr b="1" lang="en" sz="1600">
                <a:solidFill>
                  <a:schemeClr val="dk1"/>
                </a:solidFill>
                <a:latin typeface="Georgia"/>
                <a:ea typeface="Georgia"/>
                <a:cs typeface="Georgia"/>
                <a:sym typeface="Georgia"/>
              </a:rPr>
              <a:t>Empathise, address expectations &amp; educate to enhance outcomes - </a:t>
            </a:r>
            <a:r>
              <a:rPr lang="en" sz="1600">
                <a:solidFill>
                  <a:schemeClr val="dk1"/>
                </a:solidFill>
                <a:latin typeface="Georgia"/>
                <a:ea typeface="Georgia"/>
                <a:cs typeface="Georgia"/>
                <a:sym typeface="Georgia"/>
              </a:rPr>
              <a:t>Contribute to positive outcomes by: building confidence and compliance, providing reassurance and rehabilitation consistent with the complex, multidimensional nature of sport injuries. </a:t>
            </a:r>
          </a:p>
          <a:p>
            <a:pPr lvl="0" marR="101600" rtl="0">
              <a:spcBef>
                <a:spcPts val="0"/>
              </a:spcBef>
              <a:buNone/>
            </a:pPr>
            <a:r>
              <a:t/>
            </a:r>
            <a:endParaRPr sz="1600">
              <a:solidFill>
                <a:schemeClr val="dk1"/>
              </a:solidFill>
              <a:latin typeface="Georgia"/>
              <a:ea typeface="Georgia"/>
              <a:cs typeface="Georgia"/>
              <a:sym typeface="Georgia"/>
            </a:endParaRPr>
          </a:p>
          <a:p>
            <a:pPr indent="-330200" lvl="0" marL="457200" marR="101600" rtl="0">
              <a:spcBef>
                <a:spcPts val="0"/>
              </a:spcBef>
              <a:buClr>
                <a:schemeClr val="dk1"/>
              </a:buClr>
              <a:buSzPct val="100000"/>
              <a:buFont typeface="Georgia"/>
            </a:pPr>
            <a:r>
              <a:rPr b="1" lang="en" sz="1600">
                <a:solidFill>
                  <a:schemeClr val="dk1"/>
                </a:solidFill>
                <a:latin typeface="Georgia"/>
                <a:ea typeface="Georgia"/>
                <a:cs typeface="Georgia"/>
                <a:sym typeface="Georgia"/>
              </a:rPr>
              <a:t>Registered Massage Therapists have many ‘tools’ at their disposal </a:t>
            </a:r>
            <a:r>
              <a:rPr lang="en" sz="1600">
                <a:solidFill>
                  <a:schemeClr val="dk1"/>
                </a:solidFill>
                <a:latin typeface="Georgia"/>
                <a:ea typeface="Georgia"/>
                <a:cs typeface="Georgia"/>
                <a:sym typeface="Georgia"/>
              </a:rPr>
              <a:t>(ie. manual therapy, patient education, acupuncture, IASTM and cupping). Clinical reason for what ‘tool’ to use involve: Patient Values, Clinician Experience and Best Available Evidence</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9" name="Shape 689"/>
        <p:cNvGrpSpPr/>
        <p:nvPr/>
      </p:nvGrpSpPr>
      <p:grpSpPr>
        <a:xfrm>
          <a:off x="0" y="0"/>
          <a:ext cx="0" cy="0"/>
          <a:chOff x="0" y="0"/>
          <a:chExt cx="0" cy="0"/>
        </a:xfrm>
      </p:grpSpPr>
      <p:sp>
        <p:nvSpPr>
          <p:cNvPr id="690" name="Shape 690"/>
          <p:cNvSpPr txBox="1"/>
          <p:nvPr>
            <p:ph idx="1" type="body"/>
          </p:nvPr>
        </p:nvSpPr>
        <p:spPr>
          <a:xfrm>
            <a:off x="363750" y="554850"/>
            <a:ext cx="3855900" cy="4033800"/>
          </a:xfrm>
          <a:prstGeom prst="rect">
            <a:avLst/>
          </a:prstGeom>
        </p:spPr>
        <p:txBody>
          <a:bodyPr anchorCtr="0" anchor="ctr" bIns="91425" lIns="91425" rIns="91425" tIns="91425">
            <a:noAutofit/>
          </a:bodyPr>
          <a:lstStyle/>
          <a:p>
            <a:pPr lvl="0">
              <a:spcBef>
                <a:spcPts val="0"/>
              </a:spcBef>
              <a:buNone/>
            </a:pPr>
            <a:r>
              <a:rPr lang="en" sz="3600"/>
              <a:t>THANK YOU</a:t>
            </a:r>
          </a:p>
        </p:txBody>
      </p:sp>
      <p:sp>
        <p:nvSpPr>
          <p:cNvPr id="691" name="Shape 691"/>
          <p:cNvSpPr txBox="1"/>
          <p:nvPr>
            <p:ph idx="2" type="body"/>
          </p:nvPr>
        </p:nvSpPr>
        <p:spPr>
          <a:xfrm>
            <a:off x="4592400" y="554850"/>
            <a:ext cx="4551600" cy="4033800"/>
          </a:xfrm>
          <a:prstGeom prst="rect">
            <a:avLst/>
          </a:prstGeom>
        </p:spPr>
        <p:txBody>
          <a:bodyPr anchorCtr="0" anchor="ctr" bIns="91425" lIns="91425" rIns="91425" tIns="91425">
            <a:noAutofit/>
          </a:bodyPr>
          <a:lstStyle/>
          <a:p>
            <a:pPr lvl="0" rtl="0">
              <a:spcBef>
                <a:spcPts val="0"/>
              </a:spcBef>
              <a:buNone/>
            </a:pPr>
            <a:r>
              <a:rPr b="1" lang="en"/>
              <a:t>Contact Information</a:t>
            </a:r>
          </a:p>
          <a:p>
            <a:pPr lvl="0">
              <a:spcBef>
                <a:spcPts val="0"/>
              </a:spcBef>
              <a:buNone/>
            </a:pPr>
            <a:r>
              <a:rPr lang="en">
                <a:solidFill>
                  <a:srgbClr val="000000"/>
                </a:solidFill>
              </a:rPr>
              <a:t>Richard Lebert</a:t>
            </a:r>
          </a:p>
          <a:p>
            <a:pPr lvl="0" rtl="0">
              <a:spcBef>
                <a:spcPts val="0"/>
              </a:spcBef>
              <a:buNone/>
            </a:pPr>
            <a:r>
              <a:rPr lang="en">
                <a:solidFill>
                  <a:srgbClr val="000000"/>
                </a:solidFill>
              </a:rPr>
              <a:t>Twitter @Adaptivetherapy</a:t>
            </a:r>
          </a:p>
          <a:p>
            <a:pPr lvl="0" rtl="0">
              <a:spcBef>
                <a:spcPts val="0"/>
              </a:spcBef>
              <a:buNone/>
            </a:pPr>
            <a:r>
              <a:rPr lang="en">
                <a:solidFill>
                  <a:srgbClr val="000000"/>
                </a:solidFill>
              </a:rPr>
              <a:t>Facebook.com/Adaptivetherapy</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5" name="Shape 695"/>
        <p:cNvGrpSpPr/>
        <p:nvPr/>
      </p:nvGrpSpPr>
      <p:grpSpPr>
        <a:xfrm>
          <a:off x="0" y="0"/>
          <a:ext cx="0" cy="0"/>
          <a:chOff x="0" y="0"/>
          <a:chExt cx="0" cy="0"/>
        </a:xfrm>
      </p:grpSpPr>
      <p:sp>
        <p:nvSpPr>
          <p:cNvPr id="696" name="Shape 696"/>
          <p:cNvSpPr txBox="1"/>
          <p:nvPr/>
        </p:nvSpPr>
        <p:spPr>
          <a:xfrm>
            <a:off x="913075" y="1218675"/>
            <a:ext cx="7635000" cy="681900"/>
          </a:xfrm>
          <a:prstGeom prst="rect">
            <a:avLst/>
          </a:prstGeom>
          <a:noFill/>
          <a:ln>
            <a:noFill/>
          </a:ln>
        </p:spPr>
        <p:txBody>
          <a:bodyPr anchorCtr="0" anchor="t" bIns="91425" lIns="91425" rIns="91425" tIns="91425">
            <a:noAutofit/>
          </a:bodyPr>
          <a:lstStyle/>
          <a:p>
            <a:pPr lvl="0" rtl="0" algn="ctr">
              <a:spcBef>
                <a:spcPts val="0"/>
              </a:spcBef>
              <a:buClr>
                <a:schemeClr val="dk1"/>
              </a:buClr>
              <a:buSzPct val="30555"/>
              <a:buFont typeface="Arial"/>
              <a:buNone/>
            </a:pPr>
            <a:r>
              <a:rPr b="1" lang="en" sz="3600">
                <a:solidFill>
                  <a:schemeClr val="dk1"/>
                </a:solidFill>
                <a:latin typeface="Georgia"/>
                <a:ea typeface="Georgia"/>
                <a:cs typeface="Georgia"/>
                <a:sym typeface="Georgia"/>
              </a:rPr>
              <a:t>Ancillary Materials</a:t>
            </a:r>
          </a:p>
        </p:txBody>
      </p:sp>
      <p:sp>
        <p:nvSpPr>
          <p:cNvPr id="697" name="Shape 697"/>
          <p:cNvSpPr txBox="1"/>
          <p:nvPr/>
        </p:nvSpPr>
        <p:spPr>
          <a:xfrm>
            <a:off x="0" y="2032150"/>
            <a:ext cx="9144000" cy="2422500"/>
          </a:xfrm>
          <a:prstGeom prst="rect">
            <a:avLst/>
          </a:prstGeom>
          <a:noFill/>
          <a:ln>
            <a:noFill/>
          </a:ln>
        </p:spPr>
        <p:txBody>
          <a:bodyPr anchorCtr="0" anchor="t" bIns="91425" lIns="91425" rIns="91425" tIns="91425">
            <a:noAutofit/>
          </a:bodyPr>
          <a:lstStyle/>
          <a:p>
            <a:pPr lvl="0" marR="101600" rtl="0">
              <a:spcBef>
                <a:spcPts val="0"/>
              </a:spcBef>
              <a:buNone/>
            </a:pPr>
            <a:r>
              <a:t/>
            </a:r>
            <a:endParaRPr b="1" sz="1200">
              <a:latin typeface="Georgia"/>
              <a:ea typeface="Georgia"/>
              <a:cs typeface="Georgia"/>
              <a:sym typeface="Georgia"/>
            </a:endParaRPr>
          </a:p>
          <a:p>
            <a:pPr indent="-228600" lvl="0" marL="457200" rtl="0">
              <a:spcBef>
                <a:spcPts val="0"/>
              </a:spcBef>
              <a:buFont typeface="Georgia"/>
              <a:buChar char="●"/>
            </a:pPr>
            <a:r>
              <a:rPr lang="en">
                <a:latin typeface="Georgia"/>
                <a:ea typeface="Georgia"/>
                <a:cs typeface="Georgia"/>
                <a:sym typeface="Georgia"/>
              </a:rPr>
              <a:t>Body of Evidence</a:t>
            </a:r>
          </a:p>
          <a:p>
            <a:pPr indent="-228600" lvl="0" marL="457200" rtl="0">
              <a:spcBef>
                <a:spcPts val="0"/>
              </a:spcBef>
              <a:buFont typeface="Georgia"/>
              <a:buChar char="●"/>
            </a:pPr>
            <a:r>
              <a:rPr lang="en">
                <a:latin typeface="Georgia"/>
                <a:ea typeface="Georgia"/>
                <a:cs typeface="Georgia"/>
                <a:sym typeface="Georgia"/>
              </a:rPr>
              <a:t>Further Reading &amp; Sources</a:t>
            </a:r>
          </a:p>
          <a:p>
            <a:pPr indent="-228600" lvl="0" marL="457200" rtl="0">
              <a:spcBef>
                <a:spcPts val="0"/>
              </a:spcBef>
              <a:buFont typeface="Georgia"/>
              <a:buChar char="●"/>
            </a:pPr>
            <a:r>
              <a:rPr lang="en">
                <a:latin typeface="Georgia"/>
                <a:ea typeface="Georgia"/>
                <a:cs typeface="Georgia"/>
                <a:sym typeface="Georgia"/>
              </a:rPr>
              <a:t>SCAT5 &amp; Pocket Concussion </a:t>
            </a:r>
            <a:r>
              <a:rPr lang="en">
                <a:latin typeface="Georgia"/>
                <a:ea typeface="Georgia"/>
                <a:cs typeface="Georgia"/>
                <a:sym typeface="Georgia"/>
              </a:rPr>
              <a:t>Recognition</a:t>
            </a:r>
            <a:r>
              <a:rPr lang="en">
                <a:latin typeface="Georgia"/>
                <a:ea typeface="Georgia"/>
                <a:cs typeface="Georgia"/>
                <a:sym typeface="Georgia"/>
              </a:rPr>
              <a:t> Tool</a:t>
            </a:r>
          </a:p>
          <a:p>
            <a:pPr indent="-228600" lvl="0" marL="457200" rtl="0">
              <a:spcBef>
                <a:spcPts val="0"/>
              </a:spcBef>
              <a:buFont typeface="Georgia"/>
              <a:buChar char="●"/>
            </a:pPr>
            <a:r>
              <a:rPr lang="en">
                <a:latin typeface="Georgia"/>
                <a:ea typeface="Georgia"/>
                <a:cs typeface="Georgia"/>
                <a:sym typeface="Georgia"/>
              </a:rPr>
              <a:t>Signs of a Concussion - Holland Bloorview</a:t>
            </a:r>
          </a:p>
          <a:p>
            <a:pPr indent="-228600" lvl="0" marL="457200" marR="101600" rtl="0">
              <a:spcBef>
                <a:spcPts val="0"/>
              </a:spcBef>
              <a:buFont typeface="Georgia"/>
              <a:buChar char="●"/>
            </a:pPr>
            <a:r>
              <a:rPr lang="en">
                <a:solidFill>
                  <a:schemeClr val="dk1"/>
                </a:solidFill>
                <a:latin typeface="Georgia"/>
                <a:ea typeface="Georgia"/>
                <a:cs typeface="Georgia"/>
                <a:sym typeface="Georgia"/>
              </a:rPr>
              <a:t>Cholok et al.  (2017). Traumatic muscle fibrosis: From pathway to prevention. J Trauma Acute Care Surg.</a:t>
            </a:r>
          </a:p>
          <a:p>
            <a:pPr indent="-228600" lvl="0" marL="457200" marR="101600" rtl="0">
              <a:spcBef>
                <a:spcPts val="0"/>
              </a:spcBef>
              <a:buClr>
                <a:schemeClr val="dk1"/>
              </a:buClr>
              <a:buFont typeface="Georgia"/>
              <a:buChar char="●"/>
            </a:pPr>
            <a:r>
              <a:rPr lang="en">
                <a:solidFill>
                  <a:schemeClr val="dk1"/>
                </a:solidFill>
                <a:latin typeface="Georgia"/>
                <a:ea typeface="Georgia"/>
                <a:cs typeface="Georgia"/>
                <a:sym typeface="Georgia"/>
              </a:rPr>
              <a:t>Thompson et al. (2016). Understanding Mechanobiology: Physical Therapists as a Force in Mechanotherapy and Musculoskeletal Regenerative Rehabilitation. Physical Therapy. </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1" name="Shape 701"/>
        <p:cNvGrpSpPr/>
        <p:nvPr/>
      </p:nvGrpSpPr>
      <p:grpSpPr>
        <a:xfrm>
          <a:off x="0" y="0"/>
          <a:ext cx="0" cy="0"/>
          <a:chOff x="0" y="0"/>
          <a:chExt cx="0" cy="0"/>
        </a:xfrm>
      </p:grpSpPr>
      <p:sp>
        <p:nvSpPr>
          <p:cNvPr id="702" name="Shape 702"/>
          <p:cNvSpPr txBox="1"/>
          <p:nvPr/>
        </p:nvSpPr>
        <p:spPr>
          <a:xfrm>
            <a:off x="0" y="562675"/>
            <a:ext cx="9144000" cy="4543500"/>
          </a:xfrm>
          <a:prstGeom prst="rect">
            <a:avLst/>
          </a:prstGeom>
          <a:noFill/>
          <a:ln>
            <a:noFill/>
          </a:ln>
        </p:spPr>
        <p:txBody>
          <a:bodyPr anchorCtr="0" anchor="t" bIns="91425" lIns="91425" rIns="91425" tIns="91425">
            <a:noAutofit/>
          </a:bodyPr>
          <a:lstStyle/>
          <a:p>
            <a:pPr lvl="0" marR="101600" rtl="0">
              <a:spcBef>
                <a:spcPts val="0"/>
              </a:spcBef>
              <a:buNone/>
            </a:pPr>
            <a:r>
              <a:rPr lang="en" sz="1300">
                <a:latin typeface="Georgia"/>
                <a:ea typeface="Georgia"/>
                <a:cs typeface="Georgia"/>
                <a:sym typeface="Georgia"/>
              </a:rPr>
              <a:t>Recent recommendations from </a:t>
            </a:r>
            <a:r>
              <a:rPr b="1" i="1" lang="en" sz="1300">
                <a:latin typeface="Georgia"/>
                <a:ea typeface="Georgia"/>
                <a:cs typeface="Georgia"/>
                <a:sym typeface="Georgia"/>
              </a:rPr>
              <a:t>Canadian Medical Association</a:t>
            </a:r>
            <a:r>
              <a:rPr lang="en" sz="1300">
                <a:latin typeface="Georgia"/>
                <a:ea typeface="Georgia"/>
                <a:cs typeface="Georgia"/>
                <a:sym typeface="Georgia"/>
              </a:rPr>
              <a:t>, </a:t>
            </a:r>
            <a:r>
              <a:rPr b="1" i="1" lang="en" sz="1300">
                <a:latin typeface="Georgia"/>
                <a:ea typeface="Georgia"/>
                <a:cs typeface="Georgia"/>
                <a:sym typeface="Georgia"/>
              </a:rPr>
              <a:t>The American College of Physicians</a:t>
            </a:r>
            <a:r>
              <a:rPr i="1" lang="en" sz="1300">
                <a:latin typeface="Georgia"/>
                <a:ea typeface="Georgia"/>
                <a:cs typeface="Georgia"/>
                <a:sym typeface="Georgia"/>
              </a:rPr>
              <a:t>,</a:t>
            </a:r>
            <a:r>
              <a:rPr lang="en" sz="1300">
                <a:latin typeface="Georgia"/>
                <a:ea typeface="Georgia"/>
                <a:cs typeface="Georgia"/>
                <a:sym typeface="Georgia"/>
              </a:rPr>
              <a:t> </a:t>
            </a:r>
            <a:r>
              <a:rPr b="1" i="1" lang="en" sz="1300">
                <a:latin typeface="Georgia"/>
                <a:ea typeface="Georgia"/>
                <a:cs typeface="Georgia"/>
                <a:sym typeface="Georgia"/>
              </a:rPr>
              <a:t>Ontario Protocol for Traffic Injury Management (OPTIMa)</a:t>
            </a:r>
            <a:r>
              <a:rPr i="1" lang="en" sz="1300">
                <a:latin typeface="Georgia"/>
                <a:ea typeface="Georgia"/>
                <a:cs typeface="Georgia"/>
                <a:sym typeface="Georgia"/>
              </a:rPr>
              <a:t> </a:t>
            </a:r>
            <a:r>
              <a:rPr lang="en" sz="1300">
                <a:latin typeface="Georgia"/>
                <a:ea typeface="Georgia"/>
                <a:cs typeface="Georgia"/>
                <a:sym typeface="Georgia"/>
              </a:rPr>
              <a:t>and </a:t>
            </a:r>
            <a:r>
              <a:rPr b="1" i="1" lang="en" sz="1300">
                <a:latin typeface="Georgia"/>
                <a:ea typeface="Georgia"/>
                <a:cs typeface="Georgia"/>
                <a:sym typeface="Georgia"/>
              </a:rPr>
              <a:t>The Mayo Clinic</a:t>
            </a:r>
            <a:r>
              <a:rPr lang="en" sz="1300">
                <a:latin typeface="Georgia"/>
                <a:ea typeface="Georgia"/>
                <a:cs typeface="Georgia"/>
                <a:sym typeface="Georgia"/>
              </a:rPr>
              <a:t> represent a monumental shift in pain management represent a monumental shift in pain management. </a:t>
            </a:r>
          </a:p>
          <a:p>
            <a:pPr lvl="0" marR="101600" rtl="0">
              <a:spcBef>
                <a:spcPts val="0"/>
              </a:spcBef>
              <a:buClr>
                <a:schemeClr val="dk1"/>
              </a:buClr>
              <a:buFont typeface="Arial"/>
              <a:buNone/>
            </a:pPr>
            <a:r>
              <a:t/>
            </a:r>
            <a:endParaRPr sz="1300">
              <a:latin typeface="Georgia"/>
              <a:ea typeface="Georgia"/>
              <a:cs typeface="Georgia"/>
              <a:sym typeface="Georgia"/>
            </a:endParaRPr>
          </a:p>
          <a:p>
            <a:pPr lvl="0" marR="101600" rtl="0">
              <a:spcBef>
                <a:spcPts val="0"/>
              </a:spcBef>
              <a:buNone/>
            </a:pPr>
            <a:r>
              <a:rPr lang="en" sz="1300">
                <a:latin typeface="Georgia"/>
                <a:ea typeface="Georgia"/>
                <a:cs typeface="Georgia"/>
                <a:sym typeface="Georgia"/>
              </a:rPr>
              <a:t>Physicians, now more than ever, are recommending conservative evidence based treatment including massage, acupuncture and exercise as part of a multi-modal approach for patients suffering from low back pain, headaches, anxiety and stress.</a:t>
            </a:r>
          </a:p>
          <a:p>
            <a:pPr lvl="0" marR="101600" rtl="0">
              <a:spcBef>
                <a:spcPts val="0"/>
              </a:spcBef>
              <a:buNone/>
            </a:pPr>
            <a:r>
              <a:t/>
            </a:r>
            <a:endParaRPr sz="1300">
              <a:latin typeface="Georgia"/>
              <a:ea typeface="Georgia"/>
              <a:cs typeface="Georgia"/>
              <a:sym typeface="Georgia"/>
            </a:endParaRPr>
          </a:p>
          <a:p>
            <a:pPr lvl="0" marR="101600" rtl="0">
              <a:spcBef>
                <a:spcPts val="0"/>
              </a:spcBef>
              <a:buClr>
                <a:schemeClr val="dk1"/>
              </a:buClr>
              <a:buSzPct val="84615"/>
              <a:buFont typeface="Arial"/>
              <a:buNone/>
            </a:pPr>
            <a:r>
              <a:rPr lang="en" sz="1300">
                <a:latin typeface="Georgia"/>
                <a:ea typeface="Georgia"/>
                <a:cs typeface="Georgia"/>
                <a:sym typeface="Georgia"/>
              </a:rPr>
              <a:t>We offer a unique a patient-centred approach that addresses the biopsychosocial influences and empowers patients to actively self-manage aches and pains, including but not limited to:</a:t>
            </a:r>
          </a:p>
          <a:p>
            <a:pPr indent="-311150" lvl="0" marL="457200" marR="101600" rtl="0">
              <a:spcBef>
                <a:spcPts val="0"/>
              </a:spcBef>
              <a:buSzPct val="100000"/>
              <a:buFont typeface="Georgia"/>
              <a:buChar char="●"/>
            </a:pPr>
            <a:r>
              <a:rPr lang="en" sz="1300">
                <a:latin typeface="Georgia"/>
                <a:ea typeface="Georgia"/>
                <a:cs typeface="Georgia"/>
                <a:sym typeface="Georgia"/>
              </a:rPr>
              <a:t>Back pain (</a:t>
            </a:r>
            <a:r>
              <a:rPr lang="en" sz="1300">
                <a:latin typeface="Georgia"/>
                <a:ea typeface="Georgia"/>
                <a:cs typeface="Georgia"/>
                <a:sym typeface="Georgia"/>
                <a:hlinkClick r:id="rId3"/>
              </a:rPr>
              <a:t>Chou et al. 2017</a:t>
            </a:r>
            <a:r>
              <a:rPr lang="en" sz="1300">
                <a:latin typeface="Georgia"/>
                <a:ea typeface="Georgia"/>
                <a:cs typeface="Georgia"/>
                <a:sym typeface="Georgia"/>
              </a:rPr>
              <a:t>, Busse et al. 2017, </a:t>
            </a:r>
            <a:r>
              <a:rPr lang="en" sz="1300">
                <a:latin typeface="Georgia"/>
                <a:ea typeface="Georgia"/>
                <a:cs typeface="Georgia"/>
                <a:sym typeface="Georgia"/>
                <a:hlinkClick r:id="rId4"/>
              </a:rPr>
              <a:t>Qaseem et al. 2017</a:t>
            </a:r>
            <a:r>
              <a:rPr lang="en" sz="1300">
                <a:latin typeface="Georgia"/>
                <a:ea typeface="Georgia"/>
                <a:cs typeface="Georgia"/>
                <a:sym typeface="Georgia"/>
              </a:rPr>
              <a:t>, </a:t>
            </a:r>
            <a:r>
              <a:rPr lang="en" sz="1300">
                <a:latin typeface="Georgia"/>
                <a:ea typeface="Georgia"/>
                <a:cs typeface="Georgia"/>
                <a:sym typeface="Georgia"/>
                <a:hlinkClick r:id="rId5"/>
              </a:rPr>
              <a:t>Nahin et al. 2016</a:t>
            </a:r>
            <a:r>
              <a:rPr lang="en" sz="1300">
                <a:latin typeface="Georgia"/>
                <a:ea typeface="Georgia"/>
                <a:cs typeface="Georgia"/>
                <a:sym typeface="Georgia"/>
              </a:rPr>
              <a:t>, </a:t>
            </a:r>
            <a:r>
              <a:rPr lang="en" sz="1300">
                <a:latin typeface="Georgia"/>
                <a:ea typeface="Georgia"/>
                <a:cs typeface="Georgia"/>
                <a:sym typeface="Georgia"/>
                <a:hlinkClick r:id="rId6"/>
              </a:rPr>
              <a:t>Wong et al. 2017</a:t>
            </a:r>
            <a:r>
              <a:rPr lang="en" sz="1300">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Neck pain (</a:t>
            </a:r>
            <a:r>
              <a:rPr lang="en" sz="1300">
                <a:latin typeface="Georgia"/>
                <a:ea typeface="Georgia"/>
                <a:cs typeface="Georgia"/>
                <a:sym typeface="Georgia"/>
                <a:hlinkClick r:id="rId7"/>
              </a:rPr>
              <a:t>Bussières et al. 2016</a:t>
            </a:r>
            <a:r>
              <a:rPr lang="en" sz="1300">
                <a:latin typeface="Georgia"/>
                <a:ea typeface="Georgia"/>
                <a:cs typeface="Georgia"/>
                <a:sym typeface="Georgia"/>
              </a:rPr>
              <a:t>, Busse et al. 2017, </a:t>
            </a:r>
            <a:r>
              <a:rPr lang="en" sz="1300">
                <a:latin typeface="Georgia"/>
                <a:ea typeface="Georgia"/>
                <a:cs typeface="Georgia"/>
                <a:sym typeface="Georgia"/>
                <a:hlinkClick r:id="rId8"/>
              </a:rPr>
              <a:t>Côté et al. 2016</a:t>
            </a:r>
            <a:r>
              <a:rPr lang="en" sz="1300">
                <a:latin typeface="Georgia"/>
                <a:ea typeface="Georgia"/>
                <a:cs typeface="Georgia"/>
                <a:sym typeface="Georgia"/>
              </a:rPr>
              <a:t>, </a:t>
            </a:r>
            <a:r>
              <a:rPr lang="en" sz="1300">
                <a:latin typeface="Georgia"/>
                <a:ea typeface="Georgia"/>
                <a:cs typeface="Georgia"/>
                <a:sym typeface="Georgia"/>
                <a:hlinkClick r:id="rId9"/>
              </a:rPr>
              <a:t>Nahin et al. 2016</a:t>
            </a:r>
            <a:r>
              <a:rPr lang="en" sz="1300">
                <a:latin typeface="Georgia"/>
                <a:ea typeface="Georgia"/>
                <a:cs typeface="Georgia"/>
                <a:sym typeface="Georgia"/>
              </a:rPr>
              <a:t>, </a:t>
            </a:r>
            <a:r>
              <a:rPr lang="en" sz="1300">
                <a:latin typeface="Georgia"/>
                <a:ea typeface="Georgia"/>
                <a:cs typeface="Georgia"/>
                <a:sym typeface="Georgia"/>
                <a:hlinkClick r:id="rId10"/>
              </a:rPr>
              <a:t>Sutton et al. 2016</a:t>
            </a:r>
            <a:r>
              <a:rPr lang="en" sz="1300">
                <a:latin typeface="Georgia"/>
                <a:ea typeface="Georgia"/>
                <a:cs typeface="Georgia"/>
                <a:sym typeface="Georgia"/>
              </a:rPr>
              <a:t>, </a:t>
            </a:r>
            <a:r>
              <a:rPr lang="en" sz="1300">
                <a:latin typeface="Georgia"/>
                <a:ea typeface="Georgia"/>
                <a:cs typeface="Georgia"/>
                <a:sym typeface="Georgia"/>
                <a:hlinkClick r:id="rId11"/>
              </a:rPr>
              <a:t>Wong et al. 2016</a:t>
            </a:r>
            <a:r>
              <a:rPr lang="en" sz="1300">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Temporomandibular joint disorder (</a:t>
            </a:r>
            <a:r>
              <a:rPr lang="en" sz="1300">
                <a:latin typeface="Georgia"/>
                <a:ea typeface="Georgia"/>
                <a:cs typeface="Georgia"/>
                <a:sym typeface="Georgia"/>
                <a:hlinkClick r:id="rId12"/>
              </a:rPr>
              <a:t>Martins et al. 2016</a:t>
            </a:r>
            <a:r>
              <a:rPr lang="en" sz="1300">
                <a:latin typeface="Georgia"/>
                <a:ea typeface="Georgia"/>
                <a:cs typeface="Georgia"/>
                <a:sym typeface="Georgia"/>
              </a:rPr>
              <a:t>, </a:t>
            </a:r>
            <a:r>
              <a:rPr lang="en" sz="1300">
                <a:latin typeface="Georgia"/>
                <a:ea typeface="Georgia"/>
                <a:cs typeface="Georgia"/>
                <a:sym typeface="Georgia"/>
                <a:hlinkClick r:id="rId13"/>
              </a:rPr>
              <a:t>Randhawa et al. 2016</a:t>
            </a:r>
            <a:r>
              <a:rPr lang="en" sz="1300">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Tension Headaches (Busse et al. 2017, </a:t>
            </a:r>
            <a:r>
              <a:rPr lang="en" sz="1300">
                <a:latin typeface="Georgia"/>
                <a:ea typeface="Georgia"/>
                <a:cs typeface="Georgia"/>
                <a:sym typeface="Georgia"/>
                <a:hlinkClick r:id="rId14"/>
              </a:rPr>
              <a:t>Chaibi et al. 2014</a:t>
            </a:r>
            <a:r>
              <a:rPr lang="en" sz="1300">
                <a:latin typeface="Georgia"/>
                <a:ea typeface="Georgia"/>
                <a:cs typeface="Georgia"/>
                <a:sym typeface="Georgia"/>
              </a:rPr>
              <a:t>, </a:t>
            </a:r>
            <a:r>
              <a:rPr lang="en" sz="1300">
                <a:latin typeface="Georgia"/>
                <a:ea typeface="Georgia"/>
                <a:cs typeface="Georgia"/>
                <a:sym typeface="Georgia"/>
                <a:hlinkClick r:id="rId15"/>
              </a:rPr>
              <a:t>Nahin et al. 2016</a:t>
            </a:r>
            <a:r>
              <a:rPr lang="en" sz="1300">
                <a:latin typeface="Georgia"/>
                <a:ea typeface="Georgia"/>
                <a:cs typeface="Georgia"/>
                <a:sym typeface="Georgia"/>
              </a:rPr>
              <a:t>, </a:t>
            </a:r>
            <a:r>
              <a:rPr lang="en" sz="1300">
                <a:latin typeface="Georgia"/>
                <a:ea typeface="Georgia"/>
                <a:cs typeface="Georgia"/>
                <a:sym typeface="Georgia"/>
                <a:hlinkClick r:id="rId16"/>
              </a:rPr>
              <a:t>Varatharajan et al. 2016</a:t>
            </a:r>
            <a:r>
              <a:rPr lang="en" sz="1300">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Carpal Tunnel Syndrome </a:t>
            </a:r>
            <a:r>
              <a:rPr lang="en" sz="1300">
                <a:highlight>
                  <a:srgbClr val="FFFFFF"/>
                </a:highlight>
                <a:latin typeface="Georgia"/>
                <a:ea typeface="Georgia"/>
                <a:cs typeface="Georgia"/>
                <a:sym typeface="Georgia"/>
              </a:rPr>
              <a:t>(</a:t>
            </a:r>
            <a:r>
              <a:rPr lang="en" sz="1300">
                <a:highlight>
                  <a:srgbClr val="FFFFFF"/>
                </a:highlight>
                <a:latin typeface="Georgia"/>
                <a:ea typeface="Georgia"/>
                <a:cs typeface="Georgia"/>
                <a:sym typeface="Georgia"/>
                <a:hlinkClick r:id="rId17"/>
              </a:rPr>
              <a:t>Piper et al. 2016</a:t>
            </a:r>
            <a:r>
              <a:rPr lang="en" sz="1300">
                <a:highlight>
                  <a:srgbClr val="FFFFFF"/>
                </a:highlight>
                <a:latin typeface="Georgia"/>
                <a:ea typeface="Georgia"/>
                <a:cs typeface="Georgia"/>
                <a:sym typeface="Georgia"/>
              </a:rPr>
              <a:t>, </a:t>
            </a:r>
            <a:r>
              <a:rPr lang="en" sz="1300">
                <a:highlight>
                  <a:srgbClr val="FFFFFF"/>
                </a:highlight>
                <a:latin typeface="Georgia"/>
                <a:ea typeface="Georgia"/>
                <a:cs typeface="Georgia"/>
                <a:sym typeface="Georgia"/>
                <a:hlinkClick r:id="rId18"/>
              </a:rPr>
              <a:t>Huisstede et al 2017</a:t>
            </a:r>
            <a:r>
              <a:rPr lang="en" sz="1300">
                <a:highlight>
                  <a:srgbClr val="FFFFFF"/>
                </a:highlight>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Lateral Epicondylitis (</a:t>
            </a:r>
            <a:r>
              <a:rPr lang="en" sz="1300">
                <a:latin typeface="Georgia"/>
                <a:ea typeface="Georgia"/>
                <a:cs typeface="Georgia"/>
                <a:sym typeface="Georgia"/>
                <a:hlinkClick r:id="rId19"/>
              </a:rPr>
              <a:t>Piper et al. 2016</a:t>
            </a:r>
            <a:r>
              <a:rPr lang="en" sz="1300">
                <a:latin typeface="Georgia"/>
                <a:ea typeface="Georgia"/>
                <a:cs typeface="Georgia"/>
                <a:sym typeface="Georgia"/>
              </a:rPr>
              <a:t>, </a:t>
            </a:r>
            <a:r>
              <a:rPr lang="en" sz="1300">
                <a:latin typeface="Georgia"/>
                <a:ea typeface="Georgia"/>
                <a:cs typeface="Georgia"/>
                <a:sym typeface="Georgia"/>
                <a:hlinkClick r:id="rId20"/>
              </a:rPr>
              <a:t>Sutton et al. 2016</a:t>
            </a:r>
            <a:r>
              <a:rPr lang="en" sz="1300">
                <a:latin typeface="Georgia"/>
                <a:ea typeface="Georgia"/>
                <a:cs typeface="Georgia"/>
                <a:sym typeface="Georgia"/>
              </a:rPr>
              <a:t>)</a:t>
            </a:r>
          </a:p>
          <a:p>
            <a:pPr indent="-311150" lvl="0" marL="457200" marR="101600" rtl="0">
              <a:spcBef>
                <a:spcPts val="0"/>
              </a:spcBef>
              <a:buSzPct val="100000"/>
              <a:buFont typeface="Georgia"/>
              <a:buChar char="●"/>
            </a:pPr>
            <a:r>
              <a:rPr lang="en" sz="1300">
                <a:highlight>
                  <a:srgbClr val="FFFFFF"/>
                </a:highlight>
                <a:latin typeface="Georgia"/>
                <a:ea typeface="Georgia"/>
                <a:cs typeface="Georgia"/>
                <a:sym typeface="Georgia"/>
              </a:rPr>
              <a:t>Hip Osteoarthritis (</a:t>
            </a:r>
            <a:r>
              <a:rPr lang="en" sz="1300">
                <a:highlight>
                  <a:srgbClr val="FFFFFF"/>
                </a:highlight>
                <a:latin typeface="Georgia"/>
                <a:ea typeface="Georgia"/>
                <a:cs typeface="Georgia"/>
                <a:sym typeface="Georgia"/>
                <a:hlinkClick r:id="rId21"/>
              </a:rPr>
              <a:t>Cibulka et al. 2017</a:t>
            </a:r>
            <a:r>
              <a:rPr lang="en" sz="1300">
                <a:highlight>
                  <a:srgbClr val="FFFFFF"/>
                </a:highlight>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Medial tibial stress syndrome (</a:t>
            </a:r>
            <a:r>
              <a:rPr lang="en" sz="1300">
                <a:latin typeface="Georgia"/>
                <a:ea typeface="Georgia"/>
                <a:cs typeface="Georgia"/>
                <a:sym typeface="Georgia"/>
                <a:hlinkClick r:id="rId22"/>
              </a:rPr>
              <a:t>Rajasekaran et al. 2016</a:t>
            </a:r>
            <a:r>
              <a:rPr lang="en" sz="1300">
                <a:latin typeface="Georgia"/>
                <a:ea typeface="Georgia"/>
                <a:cs typeface="Georgia"/>
                <a:sym typeface="Georgia"/>
              </a:rPr>
              <a:t>)</a:t>
            </a:r>
          </a:p>
          <a:p>
            <a:pPr indent="-311150" lvl="0" marL="457200" marR="101600" rtl="0">
              <a:spcBef>
                <a:spcPts val="0"/>
              </a:spcBef>
              <a:buSzPct val="100000"/>
              <a:buFont typeface="Georgia"/>
              <a:buChar char="●"/>
            </a:pPr>
            <a:r>
              <a:rPr lang="en" sz="1300">
                <a:latin typeface="Georgia"/>
                <a:ea typeface="Georgia"/>
                <a:cs typeface="Georgia"/>
                <a:sym typeface="Georgia"/>
              </a:rPr>
              <a:t>Knee Osteoarthritis (Busse et al. 2017, </a:t>
            </a:r>
            <a:r>
              <a:rPr lang="en" sz="1300">
                <a:latin typeface="Georgia"/>
                <a:ea typeface="Georgia"/>
                <a:cs typeface="Georgia"/>
                <a:sym typeface="Georgia"/>
                <a:hlinkClick r:id="rId23"/>
              </a:rPr>
              <a:t>Salamh et al. 2017</a:t>
            </a:r>
            <a:r>
              <a:rPr lang="en" sz="1300">
                <a:latin typeface="Georgia"/>
                <a:ea typeface="Georgia"/>
                <a:cs typeface="Georgia"/>
                <a:sym typeface="Georgia"/>
              </a:rPr>
              <a:t>, Xu et al. 2017)</a:t>
            </a:r>
          </a:p>
          <a:p>
            <a:pPr indent="-311150" lvl="0" marL="457200" marR="101600" rtl="0">
              <a:spcBef>
                <a:spcPts val="0"/>
              </a:spcBef>
              <a:buSzPct val="100000"/>
              <a:buFont typeface="Georgia"/>
              <a:buChar char="●"/>
            </a:pPr>
            <a:r>
              <a:rPr lang="en" sz="1300">
                <a:latin typeface="Georgia"/>
                <a:ea typeface="Georgia"/>
                <a:cs typeface="Georgia"/>
                <a:sym typeface="Georgia"/>
              </a:rPr>
              <a:t>Ankle Sprains (</a:t>
            </a:r>
            <a:r>
              <a:rPr lang="en" sz="1300">
                <a:latin typeface="Georgia"/>
                <a:ea typeface="Georgia"/>
                <a:cs typeface="Georgia"/>
                <a:sym typeface="Georgia"/>
                <a:hlinkClick r:id="rId24"/>
              </a:rPr>
              <a:t>Doherty et al. 2017)</a:t>
            </a:r>
          </a:p>
          <a:p>
            <a:pPr indent="-311150" lvl="0" marL="457200" marR="101600" rtl="0">
              <a:spcBef>
                <a:spcPts val="0"/>
              </a:spcBef>
              <a:buSzPct val="100000"/>
              <a:buFont typeface="Georgia"/>
              <a:buChar char="●"/>
            </a:pPr>
            <a:r>
              <a:rPr lang="en" sz="1300">
                <a:latin typeface="Georgia"/>
                <a:ea typeface="Georgia"/>
                <a:cs typeface="Georgia"/>
                <a:sym typeface="Georgia"/>
              </a:rPr>
              <a:t>Plantar Heel Pain (</a:t>
            </a:r>
            <a:r>
              <a:rPr lang="en" sz="1300">
                <a:latin typeface="Georgia"/>
                <a:ea typeface="Georgia"/>
                <a:cs typeface="Georgia"/>
                <a:sym typeface="Georgia"/>
                <a:hlinkClick r:id="rId25"/>
              </a:rPr>
              <a:t>Piper et al. 2016</a:t>
            </a:r>
            <a:r>
              <a:rPr lang="en" sz="1300">
                <a:latin typeface="Georgia"/>
                <a:ea typeface="Georgia"/>
                <a:cs typeface="Georgia"/>
                <a:sym typeface="Georgia"/>
              </a:rPr>
              <a:t>, </a:t>
            </a:r>
            <a:r>
              <a:rPr lang="en" sz="1300">
                <a:latin typeface="Georgia"/>
                <a:ea typeface="Georgia"/>
                <a:cs typeface="Georgia"/>
                <a:sym typeface="Georgia"/>
                <a:hlinkClick r:id="rId26"/>
              </a:rPr>
              <a:t>Sutton et al. 2016</a:t>
            </a:r>
            <a:r>
              <a:rPr lang="en" sz="1300">
                <a:latin typeface="Georgia"/>
                <a:ea typeface="Georgia"/>
                <a:cs typeface="Georgia"/>
                <a:sym typeface="Georgia"/>
              </a:rPr>
              <a:t>)</a:t>
            </a:r>
          </a:p>
        </p:txBody>
      </p:sp>
      <p:sp>
        <p:nvSpPr>
          <p:cNvPr id="703" name="Shape 703"/>
          <p:cNvSpPr txBox="1"/>
          <p:nvPr/>
        </p:nvSpPr>
        <p:spPr>
          <a:xfrm>
            <a:off x="37550" y="84475"/>
            <a:ext cx="6692100" cy="478200"/>
          </a:xfrm>
          <a:prstGeom prst="rect">
            <a:avLst/>
          </a:prstGeom>
          <a:noFill/>
          <a:ln>
            <a:noFill/>
          </a:ln>
        </p:spPr>
        <p:txBody>
          <a:bodyPr anchorCtr="0" anchor="t" bIns="91425" lIns="91425" rIns="91425" tIns="91425">
            <a:noAutofit/>
          </a:bodyPr>
          <a:lstStyle/>
          <a:p>
            <a:pPr lvl="0">
              <a:spcBef>
                <a:spcPts val="0"/>
              </a:spcBef>
              <a:buNone/>
            </a:pPr>
            <a:r>
              <a:rPr lang="en" sz="2400">
                <a:latin typeface="Georgia"/>
                <a:ea typeface="Georgia"/>
                <a:cs typeface="Georgia"/>
                <a:sym typeface="Georgia"/>
              </a:rPr>
              <a:t>The Body Of Evidence is GROWING!</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type="ctrTitle"/>
          </p:nvPr>
        </p:nvSpPr>
        <p:spPr>
          <a:xfrm>
            <a:off x="661050" y="542100"/>
            <a:ext cx="7821900" cy="4059300"/>
          </a:xfrm>
          <a:prstGeom prst="rect">
            <a:avLst/>
          </a:prstGeom>
        </p:spPr>
        <p:txBody>
          <a:bodyPr anchorCtr="0" anchor="ctr" bIns="91425" lIns="91425" rIns="91425" tIns="91425">
            <a:noAutofit/>
          </a:bodyPr>
          <a:lstStyle/>
          <a:p>
            <a:pPr lvl="0" marR="101600" rtl="0">
              <a:spcBef>
                <a:spcPts val="0"/>
              </a:spcBef>
              <a:buNone/>
            </a:pPr>
            <a:r>
              <a:rPr lang="en"/>
              <a:t>Theories and Treatment Strategies</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7" name="Shape 707"/>
        <p:cNvGrpSpPr/>
        <p:nvPr/>
      </p:nvGrpSpPr>
      <p:grpSpPr>
        <a:xfrm>
          <a:off x="0" y="0"/>
          <a:ext cx="0" cy="0"/>
          <a:chOff x="0" y="0"/>
          <a:chExt cx="0" cy="0"/>
        </a:xfrm>
      </p:grpSpPr>
      <p:sp>
        <p:nvSpPr>
          <p:cNvPr id="708" name="Shape 708"/>
          <p:cNvSpPr txBox="1"/>
          <p:nvPr/>
        </p:nvSpPr>
        <p:spPr>
          <a:xfrm>
            <a:off x="952925" y="700350"/>
            <a:ext cx="7635000" cy="1251300"/>
          </a:xfrm>
          <a:prstGeom prst="rect">
            <a:avLst/>
          </a:prstGeom>
          <a:noFill/>
          <a:ln>
            <a:noFill/>
          </a:ln>
        </p:spPr>
        <p:txBody>
          <a:bodyPr anchorCtr="0" anchor="t" bIns="91425" lIns="91425" rIns="91425" tIns="91425">
            <a:noAutofit/>
          </a:bodyPr>
          <a:lstStyle/>
          <a:p>
            <a:pPr lvl="0" rtl="0" algn="ctr">
              <a:spcBef>
                <a:spcPts val="0"/>
              </a:spcBef>
              <a:buClr>
                <a:schemeClr val="dk1"/>
              </a:buClr>
              <a:buSzPct val="30555"/>
              <a:buFont typeface="Arial"/>
              <a:buNone/>
            </a:pPr>
            <a:r>
              <a:rPr b="1" lang="en" sz="3600">
                <a:solidFill>
                  <a:schemeClr val="dk1"/>
                </a:solidFill>
                <a:latin typeface="Georgia"/>
                <a:ea typeface="Georgia"/>
                <a:cs typeface="Georgia"/>
                <a:sym typeface="Georgia"/>
              </a:rPr>
              <a:t>Further Reading &amp; Sources</a:t>
            </a:r>
          </a:p>
          <a:p>
            <a:pPr lvl="0" marR="101600" rtl="0" algn="ctr">
              <a:spcBef>
                <a:spcPts val="0"/>
              </a:spcBef>
              <a:buClr>
                <a:schemeClr val="dk1"/>
              </a:buClr>
              <a:buFont typeface="Arial"/>
              <a:buNone/>
            </a:pPr>
            <a:r>
              <a:rPr lang="en">
                <a:solidFill>
                  <a:schemeClr val="dk2"/>
                </a:solidFill>
                <a:latin typeface="Georgia"/>
                <a:ea typeface="Georgia"/>
                <a:cs typeface="Georgia"/>
                <a:sym typeface="Georgia"/>
              </a:rPr>
              <a:t>A selection of readings - books and articles that might be of interest if you want to explore the topics introduced here in more depth:</a:t>
            </a:r>
          </a:p>
        </p:txBody>
      </p:sp>
      <p:sp>
        <p:nvSpPr>
          <p:cNvPr id="709" name="Shape 709"/>
          <p:cNvSpPr txBox="1"/>
          <p:nvPr/>
        </p:nvSpPr>
        <p:spPr>
          <a:xfrm>
            <a:off x="0" y="2032150"/>
            <a:ext cx="5442000" cy="2422500"/>
          </a:xfrm>
          <a:prstGeom prst="rect">
            <a:avLst/>
          </a:prstGeom>
          <a:noFill/>
          <a:ln>
            <a:noFill/>
          </a:ln>
        </p:spPr>
        <p:txBody>
          <a:bodyPr anchorCtr="0" anchor="t" bIns="91425" lIns="91425" rIns="91425" tIns="91425">
            <a:noAutofit/>
          </a:bodyPr>
          <a:lstStyle/>
          <a:p>
            <a:pPr lvl="0" rtl="0">
              <a:spcBef>
                <a:spcPts val="0"/>
              </a:spcBef>
              <a:buNone/>
            </a:pPr>
            <a:r>
              <a:rPr b="1" lang="en">
                <a:solidFill>
                  <a:schemeClr val="dk1"/>
                </a:solidFill>
                <a:latin typeface="Georgia"/>
                <a:ea typeface="Georgia"/>
                <a:cs typeface="Georgia"/>
                <a:sym typeface="Georgia"/>
              </a:rPr>
              <a:t>Technical Books</a:t>
            </a:r>
          </a:p>
          <a:p>
            <a:pPr indent="-317500" lvl="0" marL="457200" rtl="0">
              <a:spcBef>
                <a:spcPts val="0"/>
              </a:spcBef>
              <a:buClr>
                <a:schemeClr val="dk1"/>
              </a:buClr>
              <a:buFont typeface="Georgia"/>
              <a:buChar char="●"/>
            </a:pPr>
            <a:r>
              <a:rPr lang="en">
                <a:solidFill>
                  <a:schemeClr val="dk1"/>
                </a:solidFill>
                <a:latin typeface="Georgia"/>
                <a:ea typeface="Georgia"/>
                <a:cs typeface="Georgia"/>
                <a:sym typeface="Georgia"/>
              </a:rPr>
              <a:t>Functional Atlas of the Human Fascial System. Carla Stecco </a:t>
            </a:r>
          </a:p>
          <a:p>
            <a:pPr indent="-317500" lvl="0" marL="457200" rtl="0">
              <a:spcBef>
                <a:spcPts val="0"/>
              </a:spcBef>
              <a:buClr>
                <a:schemeClr val="dk1"/>
              </a:buClr>
              <a:buFont typeface="Georgia"/>
              <a:buChar char="●"/>
            </a:pPr>
            <a:r>
              <a:rPr lang="en">
                <a:solidFill>
                  <a:schemeClr val="dk1"/>
                </a:solidFill>
                <a:latin typeface="Georgia"/>
                <a:ea typeface="Georgia"/>
                <a:cs typeface="Georgia"/>
                <a:sym typeface="Georgia"/>
              </a:rPr>
              <a:t>Manual Therapy for Musculoskeletal Pain Syndromes. Cesar Fernandez de las Pen. </a:t>
            </a:r>
          </a:p>
          <a:p>
            <a:pPr indent="-317500" lvl="0" marL="457200" rtl="0">
              <a:spcBef>
                <a:spcPts val="0"/>
              </a:spcBef>
              <a:buClr>
                <a:schemeClr val="dk1"/>
              </a:buClr>
              <a:buFont typeface="Georgia"/>
              <a:buChar char="●"/>
            </a:pPr>
            <a:r>
              <a:rPr lang="en">
                <a:solidFill>
                  <a:schemeClr val="dk1"/>
                </a:solidFill>
                <a:latin typeface="Georgia"/>
                <a:ea typeface="Georgia"/>
                <a:cs typeface="Georgia"/>
                <a:sym typeface="Georgia"/>
              </a:rPr>
              <a:t>The Oxford Textbook of Musculoskeletal Medicine. Michael Hutson. </a:t>
            </a:r>
          </a:p>
          <a:p>
            <a:pPr indent="-317500" lvl="0" marL="457200" rtl="0">
              <a:spcBef>
                <a:spcPts val="0"/>
              </a:spcBef>
              <a:buClr>
                <a:schemeClr val="dk1"/>
              </a:buClr>
              <a:buFont typeface="Georgia"/>
              <a:buChar char="●"/>
            </a:pPr>
            <a:r>
              <a:rPr lang="en">
                <a:solidFill>
                  <a:schemeClr val="dk1"/>
                </a:solidFill>
                <a:latin typeface="Georgia"/>
                <a:ea typeface="Georgia"/>
                <a:cs typeface="Georgia"/>
                <a:sym typeface="Georgia"/>
              </a:rPr>
              <a:t>Brukner &amp; Khan’s Clinical Sports Medicine Injuries. </a:t>
            </a:r>
          </a:p>
          <a:p>
            <a:pPr indent="-317500" lvl="0" marL="457200" rtl="0">
              <a:spcBef>
                <a:spcPts val="0"/>
              </a:spcBef>
              <a:buClr>
                <a:schemeClr val="dk2"/>
              </a:buClr>
              <a:buFont typeface="Georgia"/>
              <a:buChar char="●"/>
            </a:pPr>
            <a:r>
              <a:rPr lang="en">
                <a:solidFill>
                  <a:schemeClr val="dk2"/>
                </a:solidFill>
                <a:latin typeface="Georgia"/>
                <a:ea typeface="Georgia"/>
                <a:cs typeface="Georgia"/>
                <a:sym typeface="Georgia"/>
              </a:rPr>
              <a:t>Explain Pain Supercharged. Lorimer Moseley and David Butler </a:t>
            </a:r>
          </a:p>
          <a:p>
            <a:pPr lvl="0">
              <a:spcBef>
                <a:spcPts val="0"/>
              </a:spcBef>
              <a:buNone/>
            </a:pPr>
            <a:r>
              <a:t/>
            </a:r>
            <a:endParaRPr/>
          </a:p>
        </p:txBody>
      </p:sp>
      <p:sp>
        <p:nvSpPr>
          <p:cNvPr id="710" name="Shape 710"/>
          <p:cNvSpPr txBox="1"/>
          <p:nvPr/>
        </p:nvSpPr>
        <p:spPr>
          <a:xfrm>
            <a:off x="5442000" y="2101025"/>
            <a:ext cx="3627900" cy="2445600"/>
          </a:xfrm>
          <a:prstGeom prst="rect">
            <a:avLst/>
          </a:prstGeom>
          <a:noFill/>
          <a:ln>
            <a:noFill/>
          </a:ln>
        </p:spPr>
        <p:txBody>
          <a:bodyPr anchorCtr="0" anchor="t" bIns="91425" lIns="91425" rIns="91425" tIns="91425">
            <a:noAutofit/>
          </a:bodyPr>
          <a:lstStyle/>
          <a:p>
            <a:pPr lvl="0" marR="101600" rtl="0">
              <a:spcBef>
                <a:spcPts val="0"/>
              </a:spcBef>
              <a:buClr>
                <a:schemeClr val="dk1"/>
              </a:buClr>
              <a:buFont typeface="Arial"/>
              <a:buNone/>
            </a:pPr>
            <a:r>
              <a:rPr b="1" lang="en">
                <a:solidFill>
                  <a:schemeClr val="dk1"/>
                </a:solidFill>
                <a:latin typeface="Georgia"/>
                <a:ea typeface="Georgia"/>
                <a:cs typeface="Georgia"/>
                <a:sym typeface="Georgia"/>
              </a:rPr>
              <a:t>General Reference Books</a:t>
            </a:r>
          </a:p>
          <a:p>
            <a:pPr indent="-317500" lvl="0" marL="457200" marR="101600" rtl="0">
              <a:spcBef>
                <a:spcPts val="0"/>
              </a:spcBef>
              <a:buClr>
                <a:schemeClr val="dk1"/>
              </a:buClr>
              <a:buFont typeface="Georgia"/>
            </a:pPr>
            <a:r>
              <a:rPr lang="en">
                <a:solidFill>
                  <a:schemeClr val="dk1"/>
                </a:solidFill>
                <a:latin typeface="Georgia"/>
                <a:ea typeface="Georgia"/>
                <a:cs typeface="Georgia"/>
                <a:sym typeface="Georgia"/>
              </a:rPr>
              <a:t>Cure. Jo Marchant</a:t>
            </a:r>
          </a:p>
          <a:p>
            <a:pPr indent="-317500" lvl="0" marL="457200" marR="101600" rtl="0">
              <a:spcBef>
                <a:spcPts val="0"/>
              </a:spcBef>
              <a:buClr>
                <a:schemeClr val="dk1"/>
              </a:buClr>
              <a:buFont typeface="Georgia"/>
            </a:pPr>
            <a:r>
              <a:rPr lang="en">
                <a:solidFill>
                  <a:schemeClr val="dk1"/>
                </a:solidFill>
                <a:latin typeface="Georgia"/>
                <a:ea typeface="Georgia"/>
                <a:cs typeface="Georgia"/>
                <a:sym typeface="Georgia"/>
              </a:rPr>
              <a:t>The Brain That Changes Itself. Norman Doidge</a:t>
            </a:r>
          </a:p>
          <a:p>
            <a:pPr indent="-317500" lvl="0" marL="457200" marR="101600" rtl="0">
              <a:spcBef>
                <a:spcPts val="0"/>
              </a:spcBef>
              <a:buClr>
                <a:schemeClr val="dk1"/>
              </a:buClr>
              <a:buFont typeface="Georgia"/>
            </a:pPr>
            <a:r>
              <a:rPr lang="en">
                <a:solidFill>
                  <a:schemeClr val="dk1"/>
                </a:solidFill>
                <a:latin typeface="Georgia"/>
                <a:ea typeface="Georgia"/>
                <a:cs typeface="Georgia"/>
                <a:sym typeface="Georgia"/>
              </a:rPr>
              <a:t>The Story of the Human Body. Daniel Lieberman </a:t>
            </a:r>
          </a:p>
          <a:p>
            <a:pPr indent="-317500" lvl="0" marL="457200" marR="101600" rtl="0">
              <a:spcBef>
                <a:spcPts val="0"/>
              </a:spcBef>
              <a:buClr>
                <a:schemeClr val="dk1"/>
              </a:buClr>
              <a:buFont typeface="Georgia"/>
            </a:pPr>
            <a:r>
              <a:rPr lang="en">
                <a:solidFill>
                  <a:schemeClr val="dk1"/>
                </a:solidFill>
                <a:latin typeface="Georgia"/>
                <a:ea typeface="Georgia"/>
                <a:cs typeface="Georgia"/>
                <a:sym typeface="Georgia"/>
              </a:rPr>
              <a:t>Touch. David Linden </a:t>
            </a:r>
          </a:p>
          <a:p>
            <a:pPr indent="-317500" lvl="0" marL="457200" marR="101600" rtl="0">
              <a:spcBef>
                <a:spcPts val="0"/>
              </a:spcBef>
              <a:buClr>
                <a:schemeClr val="dk1"/>
              </a:buClr>
              <a:buFont typeface="Georgia"/>
            </a:pPr>
            <a:r>
              <a:rPr lang="en">
                <a:solidFill>
                  <a:schemeClr val="dk1"/>
                </a:solidFill>
                <a:latin typeface="Georgia"/>
                <a:ea typeface="Georgia"/>
                <a:cs typeface="Georgia"/>
                <a:sym typeface="Georgia"/>
              </a:rPr>
              <a:t>Understanding Pain. Fernando Cervero </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4" name="Shape 714"/>
        <p:cNvGrpSpPr/>
        <p:nvPr/>
      </p:nvGrpSpPr>
      <p:grpSpPr>
        <a:xfrm>
          <a:off x="0" y="0"/>
          <a:ext cx="0" cy="0"/>
          <a:chOff x="0" y="0"/>
          <a:chExt cx="0" cy="0"/>
        </a:xfrm>
      </p:grpSpPr>
      <p:pic>
        <p:nvPicPr>
          <p:cNvPr descr="Pocket_Concussion_Recognition.png" id="715" name="Shape 715"/>
          <p:cNvPicPr preferRelativeResize="0"/>
          <p:nvPr/>
        </p:nvPicPr>
        <p:blipFill rotWithShape="1">
          <a:blip r:embed="rId3">
            <a:alphaModFix/>
          </a:blip>
          <a:srcRect b="0" l="0" r="0" t="0"/>
          <a:stretch/>
        </p:blipFill>
        <p:spPr>
          <a:xfrm>
            <a:off x="311325" y="685200"/>
            <a:ext cx="5023024" cy="3429799"/>
          </a:xfrm>
          <a:prstGeom prst="rect">
            <a:avLst/>
          </a:prstGeom>
          <a:noFill/>
          <a:ln>
            <a:noFill/>
          </a:ln>
        </p:spPr>
      </p:pic>
      <p:pic>
        <p:nvPicPr>
          <p:cNvPr descr="Scat5.png" id="716" name="Shape 716"/>
          <p:cNvPicPr preferRelativeResize="0"/>
          <p:nvPr/>
        </p:nvPicPr>
        <p:blipFill rotWithShape="1">
          <a:blip r:embed="rId4">
            <a:alphaModFix/>
          </a:blip>
          <a:srcRect b="0" l="5665" r="9653" t="-2061"/>
          <a:stretch/>
        </p:blipFill>
        <p:spPr>
          <a:xfrm>
            <a:off x="5435900" y="608999"/>
            <a:ext cx="3612149" cy="35006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720" name="Shape 720"/>
        <p:cNvGrpSpPr/>
        <p:nvPr/>
      </p:nvGrpSpPr>
      <p:grpSpPr>
        <a:xfrm>
          <a:off x="0" y="0"/>
          <a:ext cx="0" cy="0"/>
          <a:chOff x="0" y="0"/>
          <a:chExt cx="0" cy="0"/>
        </a:xfrm>
      </p:grpSpPr>
      <p:pic>
        <p:nvPicPr>
          <p:cNvPr descr="signs of concussion.jpg" id="721" name="Shape 721"/>
          <p:cNvPicPr preferRelativeResize="0"/>
          <p:nvPr/>
        </p:nvPicPr>
        <p:blipFill>
          <a:blip r:embed="rId3">
            <a:alphaModFix/>
          </a:blip>
          <a:stretch>
            <a:fillRect/>
          </a:stretch>
        </p:blipFill>
        <p:spPr>
          <a:xfrm>
            <a:off x="581890" y="0"/>
            <a:ext cx="7980218"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5" name="Shape 725"/>
        <p:cNvGrpSpPr/>
        <p:nvPr/>
      </p:nvGrpSpPr>
      <p:grpSpPr>
        <a:xfrm>
          <a:off x="0" y="0"/>
          <a:ext cx="0" cy="0"/>
          <a:chOff x="0" y="0"/>
          <a:chExt cx="0" cy="0"/>
        </a:xfrm>
      </p:grpSpPr>
      <p:pic>
        <p:nvPicPr>
          <p:cNvPr descr="Traumatic_muscle_fibrosis_001.png" id="726" name="Shape 726"/>
          <p:cNvPicPr preferRelativeResize="0"/>
          <p:nvPr/>
        </p:nvPicPr>
        <p:blipFill>
          <a:blip r:embed="rId3">
            <a:alphaModFix/>
          </a:blip>
          <a:stretch>
            <a:fillRect/>
          </a:stretch>
        </p:blipFill>
        <p:spPr>
          <a:xfrm>
            <a:off x="3670000" y="1354750"/>
            <a:ext cx="5473999" cy="3788750"/>
          </a:xfrm>
          <a:prstGeom prst="rect">
            <a:avLst/>
          </a:prstGeom>
          <a:noFill/>
          <a:ln>
            <a:noFill/>
          </a:ln>
        </p:spPr>
      </p:pic>
      <p:pic>
        <p:nvPicPr>
          <p:cNvPr descr="traumatic_fibrosis.png" id="727" name="Shape 727"/>
          <p:cNvPicPr preferRelativeResize="0"/>
          <p:nvPr/>
        </p:nvPicPr>
        <p:blipFill>
          <a:blip r:embed="rId4">
            <a:alphaModFix/>
          </a:blip>
          <a:stretch>
            <a:fillRect/>
          </a:stretch>
        </p:blipFill>
        <p:spPr>
          <a:xfrm>
            <a:off x="0" y="7323"/>
            <a:ext cx="4065076" cy="1556574"/>
          </a:xfrm>
          <a:prstGeom prst="rect">
            <a:avLst/>
          </a:prstGeom>
          <a:noFill/>
          <a:ln>
            <a:noFill/>
          </a:ln>
        </p:spPr>
      </p:pic>
      <p:pic>
        <p:nvPicPr>
          <p:cNvPr descr="Traumatic_muscle_fibrosis.png" id="728" name="Shape 728"/>
          <p:cNvPicPr preferRelativeResize="0"/>
          <p:nvPr/>
        </p:nvPicPr>
        <p:blipFill>
          <a:blip r:embed="rId5">
            <a:alphaModFix/>
          </a:blip>
          <a:stretch>
            <a:fillRect/>
          </a:stretch>
        </p:blipFill>
        <p:spPr>
          <a:xfrm>
            <a:off x="4065075" y="7325"/>
            <a:ext cx="5078924" cy="133889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2" name="Shape 732"/>
        <p:cNvGrpSpPr/>
        <p:nvPr/>
      </p:nvGrpSpPr>
      <p:grpSpPr>
        <a:xfrm>
          <a:off x="0" y="0"/>
          <a:ext cx="0" cy="0"/>
          <a:chOff x="0" y="0"/>
          <a:chExt cx="0" cy="0"/>
        </a:xfrm>
      </p:grpSpPr>
      <p:sp>
        <p:nvSpPr>
          <p:cNvPr id="733" name="Shape 733"/>
          <p:cNvSpPr txBox="1"/>
          <p:nvPr>
            <p:ph type="title"/>
          </p:nvPr>
        </p:nvSpPr>
        <p:spPr>
          <a:xfrm>
            <a:off x="300350" y="450125"/>
            <a:ext cx="3947100" cy="4115400"/>
          </a:xfrm>
          <a:prstGeom prst="rect">
            <a:avLst/>
          </a:prstGeom>
        </p:spPr>
        <p:txBody>
          <a:bodyPr anchorCtr="0" anchor="t" bIns="91425" lIns="91425" rIns="91425" tIns="91425">
            <a:noAutofit/>
          </a:bodyPr>
          <a:lstStyle/>
          <a:p>
            <a:pPr lvl="0">
              <a:spcBef>
                <a:spcPts val="0"/>
              </a:spcBef>
              <a:buNone/>
            </a:pPr>
            <a:r>
              <a:rPr lang="en" sz="3000"/>
              <a:t>Mechanotherapy</a:t>
            </a:r>
          </a:p>
          <a:p>
            <a:pPr lvl="0" rtl="0">
              <a:spcBef>
                <a:spcPts val="0"/>
              </a:spcBef>
              <a:buNone/>
            </a:pPr>
            <a:r>
              <a:t/>
            </a:r>
            <a:endParaRPr sz="1200"/>
          </a:p>
          <a:p>
            <a:pPr lvl="0">
              <a:spcBef>
                <a:spcPts val="0"/>
              </a:spcBef>
              <a:buNone/>
            </a:pPr>
            <a:r>
              <a:rPr lang="en" sz="1200"/>
              <a:t>“Any intervention that introduces mechanical forces with the goal of altering molecular pathways and inducing a cellular response that  enhances tissue growth, modeling, remodeling, or repair.”</a:t>
            </a:r>
          </a:p>
        </p:txBody>
      </p:sp>
      <p:sp>
        <p:nvSpPr>
          <p:cNvPr id="734" name="Shape 734"/>
          <p:cNvSpPr txBox="1"/>
          <p:nvPr>
            <p:ph idx="1" type="body"/>
          </p:nvPr>
        </p:nvSpPr>
        <p:spPr>
          <a:xfrm>
            <a:off x="4572000" y="450119"/>
            <a:ext cx="4222800" cy="4115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1400">
                <a:solidFill>
                  <a:srgbClr val="000000"/>
                </a:solidFill>
              </a:rPr>
              <a:t>“Mechanical forces direct cellular activities influencing the tissue-level processes of growth, modeling, remodeling, and repair, with the ultimate outcomes being altered tissue mass, structure, and quality (</a:t>
            </a:r>
            <a:r>
              <a:rPr lang="en" sz="1400" u="sng">
                <a:solidFill>
                  <a:srgbClr val="000000"/>
                </a:solidFill>
                <a:hlinkClick r:id="rId3"/>
              </a:rPr>
              <a:t>Fig. 1</a:t>
            </a:r>
            <a:r>
              <a:rPr lang="en" sz="1400">
                <a:solidFill>
                  <a:srgbClr val="000000"/>
                </a:solidFill>
              </a:rPr>
              <a:t>). Nearly every physical therapy intervention in musculoskeletal rehabilitation introduces mechanical forces, regardless of whether the forces are generated extrinsically via therapist intervention (eg, during joint or tissue mobilization or via the introduction of external therapeutic modalities) or intrinsically within the individual themselves via the prescription of exercise therapy. </a:t>
            </a: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None/>
            </a:pPr>
            <a:r>
              <a:t/>
            </a:r>
            <a:endParaRPr sz="1400">
              <a:solidFill>
                <a:srgbClr val="000000"/>
              </a:solidFill>
            </a:endParaRPr>
          </a:p>
          <a:p>
            <a:pPr lvl="0" rtl="0">
              <a:lnSpc>
                <a:spcPct val="100000"/>
              </a:lnSpc>
              <a:spcBef>
                <a:spcPts val="0"/>
              </a:spcBef>
              <a:spcAft>
                <a:spcPts val="0"/>
              </a:spcAft>
              <a:buNone/>
            </a:pPr>
            <a:r>
              <a:t/>
            </a:r>
            <a:endParaRPr sz="1400">
              <a:solidFill>
                <a:srgbClr val="000000"/>
              </a:solidFill>
            </a:endParaRPr>
          </a:p>
          <a:p>
            <a:pPr lvl="0" marR="101600" rtl="0">
              <a:lnSpc>
                <a:spcPct val="100000"/>
              </a:lnSpc>
              <a:spcBef>
                <a:spcPts val="0"/>
              </a:spcBef>
              <a:spcAft>
                <a:spcPts val="0"/>
              </a:spcAft>
              <a:buNone/>
            </a:pPr>
            <a:r>
              <a:rPr lang="en" sz="1400">
                <a:solidFill>
                  <a:srgbClr val="000000"/>
                </a:solidFill>
              </a:rPr>
              <a:t>Thompson et al. (2016). Understanding Mechanobiology: Physical Therapists as a Force in Mechanotherapy and Musculoskeletal Regenerative Rehabilitation. Physical Therapy.</a:t>
            </a:r>
          </a:p>
        </p:txBody>
      </p:sp>
      <p:pic>
        <p:nvPicPr>
          <p:cNvPr descr="Mechanotherapy2.png" id="735" name="Shape 735"/>
          <p:cNvPicPr preferRelativeResize="0"/>
          <p:nvPr/>
        </p:nvPicPr>
        <p:blipFill>
          <a:blip r:embed="rId4">
            <a:alphaModFix/>
          </a:blip>
          <a:stretch>
            <a:fillRect/>
          </a:stretch>
        </p:blipFill>
        <p:spPr>
          <a:xfrm>
            <a:off x="0" y="2185172"/>
            <a:ext cx="4571999" cy="281642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9" name="Shape 739"/>
        <p:cNvGrpSpPr/>
        <p:nvPr/>
      </p:nvGrpSpPr>
      <p:grpSpPr>
        <a:xfrm>
          <a:off x="0" y="0"/>
          <a:ext cx="0" cy="0"/>
          <a:chOff x="0" y="0"/>
          <a:chExt cx="0" cy="0"/>
        </a:xfrm>
      </p:grpSpPr>
      <p:sp>
        <p:nvSpPr>
          <p:cNvPr id="740" name="Shape 740"/>
          <p:cNvSpPr txBox="1"/>
          <p:nvPr>
            <p:ph type="title"/>
          </p:nvPr>
        </p:nvSpPr>
        <p:spPr>
          <a:xfrm>
            <a:off x="457200" y="205978"/>
            <a:ext cx="8229600" cy="857400"/>
          </a:xfrm>
          <a:prstGeom prst="rect">
            <a:avLst/>
          </a:prstGeom>
        </p:spPr>
        <p:txBody>
          <a:bodyPr anchorCtr="0" anchor="ctr" bIns="91425" lIns="91425" rIns="91425" tIns="91425">
            <a:noAutofit/>
          </a:bodyPr>
          <a:lstStyle/>
          <a:p>
            <a:pPr lvl="0">
              <a:spcBef>
                <a:spcPts val="0"/>
              </a:spcBef>
              <a:buNone/>
            </a:pPr>
            <a:r>
              <a:rPr lang="en"/>
              <a:t>Image Credit</a:t>
            </a:r>
          </a:p>
        </p:txBody>
      </p:sp>
      <p:sp>
        <p:nvSpPr>
          <p:cNvPr id="741" name="Shape 741"/>
          <p:cNvSpPr txBox="1"/>
          <p:nvPr/>
        </p:nvSpPr>
        <p:spPr>
          <a:xfrm>
            <a:off x="0" y="1197650"/>
            <a:ext cx="9144000" cy="3892500"/>
          </a:xfrm>
          <a:prstGeom prst="rect">
            <a:avLst/>
          </a:prstGeom>
          <a:noFill/>
          <a:ln>
            <a:noFill/>
          </a:ln>
        </p:spPr>
        <p:txBody>
          <a:bodyPr anchorCtr="0" anchor="t" bIns="91425" lIns="91425" rIns="91425" tIns="91425">
            <a:noAutofit/>
          </a:bodyPr>
          <a:lstStyle/>
          <a:p>
            <a:pPr lvl="0" rtl="0">
              <a:spcBef>
                <a:spcPts val="0"/>
              </a:spcBef>
              <a:buClr>
                <a:schemeClr val="dk1"/>
              </a:buClr>
              <a:buSzPct val="91666"/>
              <a:buFont typeface="Arial"/>
              <a:buNone/>
            </a:pPr>
            <a:r>
              <a:rPr lang="en" sz="1200">
                <a:latin typeface="Georgia"/>
                <a:ea typeface="Georgia"/>
                <a:cs typeface="Georgia"/>
                <a:sym typeface="Georgia"/>
              </a:rPr>
              <a:t>Images From Wikimedia licensed under creative commons unless otherwise stated</a:t>
            </a:r>
          </a:p>
          <a:p>
            <a:pPr lvl="0" rtl="0">
              <a:spcBef>
                <a:spcPts val="0"/>
              </a:spcBef>
              <a:buClr>
                <a:schemeClr val="dk1"/>
              </a:buClr>
              <a:buFont typeface="Arial"/>
              <a:buNone/>
            </a:pPr>
            <a:r>
              <a:t/>
            </a:r>
            <a:endParaRPr sz="1200">
              <a:latin typeface="Georgia"/>
              <a:ea typeface="Georgia"/>
              <a:cs typeface="Georgia"/>
              <a:sym typeface="Georgia"/>
            </a:endParaRPr>
          </a:p>
          <a:p>
            <a:pPr lvl="0">
              <a:spcBef>
                <a:spcPts val="0"/>
              </a:spcBef>
              <a:buNone/>
            </a:pPr>
            <a:r>
              <a:rPr lang="en" sz="1200">
                <a:latin typeface="Georgia"/>
                <a:ea typeface="Georgia"/>
                <a:cs typeface="Georgia"/>
                <a:sym typeface="Georgia"/>
              </a:rPr>
              <a:t>Calf - By Dr. Johannes Sobotta - Atlas and Text-book of Human Anatomy Volume III Vascular System, Lymphatic system, Nervous system and Sense Organs, Public Domain, </a:t>
            </a:r>
            <a:r>
              <a:rPr lang="en" sz="1200">
                <a:latin typeface="Georgia"/>
                <a:ea typeface="Georgia"/>
                <a:cs typeface="Georgia"/>
                <a:sym typeface="Georgia"/>
                <a:hlinkClick r:id="rId3"/>
              </a:rPr>
              <a:t>https://commons.wikimedia.org/w/index.php?curid=29135488</a:t>
            </a:r>
          </a:p>
          <a:p>
            <a:pPr lvl="0">
              <a:spcBef>
                <a:spcPts val="0"/>
              </a:spcBef>
              <a:buNone/>
            </a:pPr>
            <a:r>
              <a:t/>
            </a:r>
            <a:endParaRPr sz="1200">
              <a:latin typeface="Georgia"/>
              <a:ea typeface="Georgia"/>
              <a:cs typeface="Georgia"/>
              <a:sym typeface="Georgia"/>
            </a:endParaRPr>
          </a:p>
          <a:p>
            <a:pPr lvl="0">
              <a:spcBef>
                <a:spcPts val="0"/>
              </a:spcBef>
              <a:buNone/>
            </a:pPr>
            <a:r>
              <a:rPr lang="en" sz="1200">
                <a:latin typeface="Georgia"/>
                <a:ea typeface="Georgia"/>
                <a:cs typeface="Georgia"/>
                <a:sym typeface="Georgia"/>
              </a:rPr>
              <a:t>Calf - By Dr Johannes Sobotta - Sobotta's Atlas and Text-book of Human Anatomy 1909, Public Domain, </a:t>
            </a:r>
            <a:r>
              <a:rPr lang="en" sz="1200">
                <a:latin typeface="Georgia"/>
                <a:ea typeface="Georgia"/>
                <a:cs typeface="Georgia"/>
                <a:sym typeface="Georgia"/>
                <a:hlinkClick r:id="rId4"/>
              </a:rPr>
              <a:t>https://commons.wikimedia.org/w/index.php?curid=29296803</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pic>
        <p:nvPicPr>
          <p:cNvPr descr="522599_360305710675170_1481420388_n.jpg" id="272" name="Shape 272"/>
          <p:cNvPicPr preferRelativeResize="0"/>
          <p:nvPr/>
        </p:nvPicPr>
        <p:blipFill rotWithShape="1">
          <a:blip r:embed="rId3">
            <a:alphaModFix/>
          </a:blip>
          <a:srcRect b="0" l="5555" r="5555" t="0"/>
          <a:stretch/>
        </p:blipFill>
        <p:spPr>
          <a:xfrm>
            <a:off x="0" y="0"/>
            <a:ext cx="4572000" cy="5143500"/>
          </a:xfrm>
          <a:prstGeom prst="rect">
            <a:avLst/>
          </a:prstGeom>
          <a:noFill/>
          <a:ln>
            <a:noFill/>
          </a:ln>
        </p:spPr>
      </p:pic>
      <p:sp>
        <p:nvSpPr>
          <p:cNvPr id="273" name="Shape 273"/>
          <p:cNvSpPr txBox="1"/>
          <p:nvPr>
            <p:ph type="title"/>
          </p:nvPr>
        </p:nvSpPr>
        <p:spPr>
          <a:xfrm>
            <a:off x="4852900" y="46925"/>
            <a:ext cx="4016400" cy="626100"/>
          </a:xfrm>
          <a:prstGeom prst="rect">
            <a:avLst/>
          </a:prstGeom>
        </p:spPr>
        <p:txBody>
          <a:bodyPr anchorCtr="0" anchor="b" bIns="91425" lIns="91425" rIns="91425" tIns="91425">
            <a:noAutofit/>
          </a:bodyPr>
          <a:lstStyle/>
          <a:p>
            <a:pPr lvl="0">
              <a:spcBef>
                <a:spcPts val="0"/>
              </a:spcBef>
              <a:buNone/>
            </a:pPr>
            <a:r>
              <a:rPr lang="en"/>
              <a:t>Definition</a:t>
            </a:r>
            <a:r>
              <a:rPr lang="en"/>
              <a:t> of Pain</a:t>
            </a:r>
          </a:p>
        </p:txBody>
      </p:sp>
      <p:sp>
        <p:nvSpPr>
          <p:cNvPr id="274" name="Shape 274"/>
          <p:cNvSpPr txBox="1"/>
          <p:nvPr>
            <p:ph idx="1" type="body"/>
          </p:nvPr>
        </p:nvSpPr>
        <p:spPr>
          <a:xfrm>
            <a:off x="4718700" y="651900"/>
            <a:ext cx="4328400" cy="1635900"/>
          </a:xfrm>
          <a:prstGeom prst="rect">
            <a:avLst/>
          </a:prstGeom>
        </p:spPr>
        <p:txBody>
          <a:bodyPr anchorCtr="0" anchor="t" bIns="91425" lIns="91425" rIns="91425" tIns="91425">
            <a:noAutofit/>
          </a:bodyPr>
          <a:lstStyle/>
          <a:p>
            <a:pPr lvl="0" marR="101600" rtl="0">
              <a:spcBef>
                <a:spcPts val="0"/>
              </a:spcBef>
              <a:spcAft>
                <a:spcPts val="0"/>
              </a:spcAft>
              <a:buNone/>
            </a:pPr>
            <a:r>
              <a:rPr lang="en" sz="1400"/>
              <a:t>The International Association for the Study of Pain (IASP) describes the </a:t>
            </a:r>
            <a:r>
              <a:rPr i="1" lang="en" sz="1400"/>
              <a:t>Experience of Pain</a:t>
            </a:r>
            <a:r>
              <a:rPr lang="en" sz="1400"/>
              <a:t> as:</a:t>
            </a:r>
          </a:p>
          <a:p>
            <a:pPr lvl="0" marR="101600" rtl="0">
              <a:spcBef>
                <a:spcPts val="0"/>
              </a:spcBef>
              <a:spcAft>
                <a:spcPts val="0"/>
              </a:spcAft>
              <a:buNone/>
            </a:pPr>
            <a:r>
              <a:t/>
            </a:r>
            <a:endParaRPr sz="1400"/>
          </a:p>
          <a:p>
            <a:pPr lvl="0" marR="101600" algn="ctr">
              <a:lnSpc>
                <a:spcPct val="100000"/>
              </a:lnSpc>
              <a:spcBef>
                <a:spcPts val="0"/>
              </a:spcBef>
              <a:spcAft>
                <a:spcPts val="0"/>
              </a:spcAft>
              <a:buNone/>
            </a:pPr>
            <a:r>
              <a:rPr i="1" lang="en" sz="1400"/>
              <a:t> </a:t>
            </a:r>
            <a:r>
              <a:rPr b="1" i="1" lang="en" sz="1400"/>
              <a:t>“an unpleasant sensory and emotional experience </a:t>
            </a:r>
            <a:r>
              <a:rPr b="1" i="1" lang="en" sz="1400"/>
              <a:t>associated with actual or potential tissue damage</a:t>
            </a:r>
            <a:r>
              <a:rPr b="1" i="1" lang="en" sz="1400"/>
              <a:t>”</a:t>
            </a:r>
          </a:p>
        </p:txBody>
      </p:sp>
      <p:pic>
        <p:nvPicPr>
          <p:cNvPr descr="Biopstchosocial pain matrix.png" id="275" name="Shape 275"/>
          <p:cNvPicPr preferRelativeResize="0"/>
          <p:nvPr/>
        </p:nvPicPr>
        <p:blipFill>
          <a:blip r:embed="rId4">
            <a:alphaModFix/>
          </a:blip>
          <a:stretch>
            <a:fillRect/>
          </a:stretch>
        </p:blipFill>
        <p:spPr>
          <a:xfrm>
            <a:off x="4890450" y="2335462"/>
            <a:ext cx="4016400" cy="27047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idx="4294967295" type="title"/>
          </p:nvPr>
        </p:nvSpPr>
        <p:spPr>
          <a:xfrm>
            <a:off x="0" y="56728"/>
            <a:ext cx="8229600" cy="857400"/>
          </a:xfrm>
          <a:prstGeom prst="rect">
            <a:avLst/>
          </a:prstGeom>
        </p:spPr>
        <p:txBody>
          <a:bodyPr anchorCtr="0" anchor="ctr" bIns="91425" lIns="91425" rIns="91425" tIns="91425">
            <a:noAutofit/>
          </a:bodyPr>
          <a:lstStyle/>
          <a:p>
            <a:pPr lvl="0">
              <a:spcBef>
                <a:spcPts val="0"/>
              </a:spcBef>
              <a:buNone/>
            </a:pPr>
            <a:r>
              <a:rPr lang="en">
                <a:solidFill>
                  <a:srgbClr val="000000"/>
                </a:solidFill>
              </a:rPr>
              <a:t>Biopsychosocial Framework</a:t>
            </a:r>
          </a:p>
        </p:txBody>
      </p:sp>
      <p:sp>
        <p:nvSpPr>
          <p:cNvPr id="281" name="Shape 281"/>
          <p:cNvSpPr txBox="1"/>
          <p:nvPr>
            <p:ph idx="4294967295" type="body"/>
          </p:nvPr>
        </p:nvSpPr>
        <p:spPr>
          <a:xfrm>
            <a:off x="0" y="832750"/>
            <a:ext cx="9144000" cy="682800"/>
          </a:xfrm>
          <a:prstGeom prst="rect">
            <a:avLst/>
          </a:prstGeom>
        </p:spPr>
        <p:txBody>
          <a:bodyPr anchorCtr="0" anchor="t" bIns="91425" lIns="91425" rIns="91425" tIns="91425">
            <a:noAutofit/>
          </a:bodyPr>
          <a:lstStyle/>
          <a:p>
            <a:pPr lvl="0" marR="101600" rtl="0">
              <a:spcBef>
                <a:spcPts val="0"/>
              </a:spcBef>
              <a:buNone/>
            </a:pPr>
            <a:r>
              <a:rPr lang="en" sz="1600"/>
              <a:t>The biopsychosocial framework refers to the interaction of biological, psychological, and social influences which contribute to pain and disability. </a:t>
            </a:r>
          </a:p>
        </p:txBody>
      </p:sp>
      <p:pic>
        <p:nvPicPr>
          <p:cNvPr descr="Brinjikji_2015.png" id="282" name="Shape 282"/>
          <p:cNvPicPr preferRelativeResize="0"/>
          <p:nvPr/>
        </p:nvPicPr>
        <p:blipFill>
          <a:blip r:embed="rId3">
            <a:alphaModFix/>
          </a:blip>
          <a:stretch>
            <a:fillRect/>
          </a:stretch>
        </p:blipFill>
        <p:spPr>
          <a:xfrm>
            <a:off x="3995400" y="1562500"/>
            <a:ext cx="5059874" cy="3219925"/>
          </a:xfrm>
          <a:prstGeom prst="rect">
            <a:avLst/>
          </a:prstGeom>
          <a:noFill/>
          <a:ln>
            <a:noFill/>
          </a:ln>
        </p:spPr>
      </p:pic>
      <p:sp>
        <p:nvSpPr>
          <p:cNvPr id="283" name="Shape 283"/>
          <p:cNvSpPr txBox="1"/>
          <p:nvPr/>
        </p:nvSpPr>
        <p:spPr>
          <a:xfrm>
            <a:off x="0" y="1515550"/>
            <a:ext cx="4306200" cy="3047400"/>
          </a:xfrm>
          <a:prstGeom prst="rect">
            <a:avLst/>
          </a:prstGeom>
          <a:noFill/>
          <a:ln>
            <a:noFill/>
          </a:ln>
        </p:spPr>
        <p:txBody>
          <a:bodyPr anchorCtr="0" anchor="t" bIns="91425" lIns="91425" rIns="91425" tIns="91425">
            <a:noAutofit/>
          </a:bodyPr>
          <a:lstStyle/>
          <a:p>
            <a:pPr lvl="0" marR="101600" rtl="0">
              <a:spcBef>
                <a:spcPts val="0"/>
              </a:spcBef>
              <a:buClr>
                <a:schemeClr val="dk1"/>
              </a:buClr>
              <a:buSzPct val="68750"/>
              <a:buFont typeface="Arial"/>
              <a:buNone/>
            </a:pPr>
            <a:r>
              <a:rPr lang="en" sz="1600">
                <a:solidFill>
                  <a:schemeClr val="dk1"/>
                </a:solidFill>
                <a:latin typeface="Georgia"/>
                <a:ea typeface="Georgia"/>
                <a:cs typeface="Georgia"/>
                <a:sym typeface="Georgia"/>
              </a:rPr>
              <a:t>The value of an biopsychosocial model is that it acknowledges degenerative tissues does not always correlate to pain, the experience of pain may be influenced by:</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Stress</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Inflammation</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Mood</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Sleep </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Fatigue</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Activity Levels</a:t>
            </a:r>
          </a:p>
          <a:p>
            <a:pPr indent="-330200" lvl="0" marL="457200" rtl="0">
              <a:spcBef>
                <a:spcPts val="0"/>
              </a:spcBef>
              <a:buClr>
                <a:schemeClr val="dk1"/>
              </a:buClr>
              <a:buSzPct val="100000"/>
              <a:buFont typeface="Georgia"/>
            </a:pPr>
            <a:r>
              <a:rPr lang="en" sz="1600">
                <a:solidFill>
                  <a:schemeClr val="dk1"/>
                </a:solidFill>
                <a:latin typeface="Georgia"/>
                <a:ea typeface="Georgia"/>
                <a:cs typeface="Georgia"/>
                <a:sym typeface="Georgia"/>
              </a:rPr>
              <a:t>etc... </a:t>
            </a:r>
          </a:p>
        </p:txBody>
      </p:sp>
    </p:spTree>
  </p:cSld>
  <p:clrMapOvr>
    <a:masterClrMapping/>
  </p:clrMapOvr>
</p:sld>
</file>

<file path=ppt/theme/theme1.xml><?xml version="1.0" encoding="utf-8"?>
<a:theme xmlns:a="http://schemas.openxmlformats.org/drawingml/2006/main" xmlns:r="http://schemas.openxmlformats.org/officeDocument/2006/relationships"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